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11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968" r:id="rId4"/>
    <p:sldId id="971" r:id="rId5"/>
    <p:sldId id="312" r:id="rId6"/>
    <p:sldId id="307" r:id="rId7"/>
    <p:sldId id="261" r:id="rId8"/>
    <p:sldId id="263" r:id="rId9"/>
    <p:sldId id="268" r:id="rId10"/>
    <p:sldId id="281" r:id="rId11"/>
    <p:sldId id="280" r:id="rId12"/>
    <p:sldId id="969" r:id="rId13"/>
    <p:sldId id="282" r:id="rId14"/>
    <p:sldId id="272" r:id="rId15"/>
    <p:sldId id="970" r:id="rId16"/>
    <p:sldId id="270" r:id="rId17"/>
    <p:sldId id="258" r:id="rId18"/>
    <p:sldId id="298" r:id="rId19"/>
    <p:sldId id="267" r:id="rId20"/>
    <p:sldId id="304" r:id="rId21"/>
    <p:sldId id="309" r:id="rId22"/>
  </p:sldIdLst>
  <p:sldSz cx="9144000" cy="6858000" type="screen4x3"/>
  <p:notesSz cx="9926638" cy="67976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D42CB8"/>
    <a:srgbClr val="FFFF00"/>
    <a:srgbClr val="F5870F"/>
    <a:srgbClr val="00B0EE"/>
    <a:srgbClr val="DF5FCA"/>
    <a:srgbClr val="E57FD4"/>
    <a:srgbClr val="FFFF99"/>
    <a:srgbClr val="6EF291"/>
    <a:srgbClr val="0AC4F0"/>
    <a:srgbClr val="F6993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199FF-A04A-0FBE-2579-E76936AFB1D6}" v="2" dt="2025-07-10T07:29:05.473"/>
    <p1510:client id="{4F81F43C-6A2E-866D-0E18-C22DC537F693}" v="1" dt="2025-07-10T10:13:33.189"/>
    <p1510:client id="{5AD7558A-8C95-0343-8A34-CAFEE95F5E1A}" v="52" dt="2025-07-08T15:19:13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2050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55"/>
        <p:guide pos="234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 altLang="es-ES">
              <a:latin typeface="Arial" charset="0"/>
              <a:ea typeface="Microsoft YaHei" charset="-122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 altLang="es-ES">
              <a:latin typeface="Arial" charset="0"/>
              <a:ea typeface="Microsoft YaHei" charset="-122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 altLang="es-ES">
              <a:latin typeface="Arial" charset="0"/>
              <a:ea typeface="Microsoft YaHei" charset="-122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3372" y="0"/>
            <a:ext cx="4299819" cy="3383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789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3900" y="509588"/>
            <a:ext cx="33972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92664" y="3228896"/>
            <a:ext cx="7939588" cy="30573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noProof="0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 altLang="es-ES">
              <a:latin typeface="Arial" charset="0"/>
              <a:ea typeface="Microsoft YaHei" charset="-122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623372" y="6456218"/>
            <a:ext cx="4299819" cy="338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D45607F3-7DC8-464E-880E-38DF2610BF5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9FC6F0C-BFB3-408C-A4DF-73212AEF9065}" type="slidenum">
              <a:rPr lang="es-ES" altLang="es-ES">
                <a:solidFill>
                  <a:srgbClr val="FFFFFF"/>
                </a:solidFill>
                <a:latin typeface="Calibri" panose="020F0502020204030204" pitchFamily="34" charset="0"/>
              </a:rPr>
              <a:pPr/>
              <a:t>1</a:t>
            </a:fld>
            <a:endParaRPr lang="es-ES" alt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7660E50-2E6E-4089-9841-08AEABE9C5AD}" type="slidenum">
              <a:rPr lang="es-ES" altLang="es-ES" sz="120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</a:t>
            </a:fld>
            <a:endParaRPr lang="es-ES" altLang="es-ES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6AC8D82-CD07-4A01-B03F-B0708EDA1693}" type="slidenum">
              <a:rPr lang="es-ES" altLang="es-ES">
                <a:solidFill>
                  <a:srgbClr val="FFFFFF"/>
                </a:solidFill>
                <a:latin typeface="Calibri" panose="020F0502020204030204" pitchFamily="34" charset="0"/>
              </a:rPr>
              <a:pPr/>
              <a:t>13</a:t>
            </a:fld>
            <a:endParaRPr lang="es-ES" alt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4981ED5-856F-4BF9-9A9D-DF62DFBD4C15}" type="slidenum">
              <a:rPr lang="es-ES" altLang="es-ES" sz="120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13</a:t>
            </a:fld>
            <a:endParaRPr lang="es-ES" altLang="es-ES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F5DD117-84C5-4096-BB61-717D46067A9A}" type="slidenum">
              <a:rPr lang="es-ES" altLang="es-ES">
                <a:solidFill>
                  <a:srgbClr val="FFFFFF"/>
                </a:solidFill>
                <a:latin typeface="Calibri" panose="020F0502020204030204" pitchFamily="34" charset="0"/>
              </a:rPr>
              <a:pPr/>
              <a:t>14</a:t>
            </a:fld>
            <a:endParaRPr lang="es-ES" alt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78867A9-BCCC-402E-8FEF-3186091310D5}" type="slidenum">
              <a:rPr lang="es-ES" altLang="es-ES">
                <a:solidFill>
                  <a:srgbClr val="FFFFFF"/>
                </a:solidFill>
                <a:latin typeface="Calibri" panose="020F0502020204030204" pitchFamily="34" charset="0"/>
              </a:rPr>
              <a:pPr/>
              <a:t>16</a:t>
            </a:fld>
            <a:endParaRPr lang="es-ES" alt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CD9E796-EC45-426D-AC1A-E6132CFA0456}" type="slidenum">
              <a:rPr lang="es-ES" altLang="es-ES">
                <a:solidFill>
                  <a:srgbClr val="FFFFFF"/>
                </a:solidFill>
                <a:latin typeface="Calibri" panose="020F0502020204030204" pitchFamily="34" charset="0"/>
              </a:rPr>
              <a:pPr/>
              <a:t>17</a:t>
            </a:fld>
            <a:endParaRPr lang="es-ES" alt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3862468-D1F2-470C-9D9F-11E6E2571F54}" type="slidenum">
              <a:rPr lang="es-ES" altLang="es-ES">
                <a:solidFill>
                  <a:srgbClr val="FFFFFF"/>
                </a:solidFill>
                <a:latin typeface="Calibri" panose="020F0502020204030204" pitchFamily="34" charset="0"/>
              </a:rPr>
              <a:pPr/>
              <a:t>18</a:t>
            </a:fld>
            <a:endParaRPr lang="es-ES" alt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2A178D7-59D8-4DE4-8145-E01EB22E5D2A}" type="slidenum">
              <a:rPr lang="es-ES" altLang="es-ES" sz="120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18</a:t>
            </a:fld>
            <a:endParaRPr lang="es-ES" altLang="es-ES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8CD26F7-5B8A-4E16-A4E4-BF3294E2E24D}" type="slidenum">
              <a:rPr lang="es-ES" altLang="es-ES">
                <a:solidFill>
                  <a:srgbClr val="FFFFFF"/>
                </a:solidFill>
                <a:latin typeface="Calibri" panose="020F0502020204030204" pitchFamily="34" charset="0"/>
              </a:rPr>
              <a:pPr/>
              <a:t>19</a:t>
            </a:fld>
            <a:endParaRPr lang="es-ES" alt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6F652E6-F977-481F-A5DD-DF80383C11C7}" type="slidenum">
              <a:rPr lang="es-ES" altLang="es-ES" sz="120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19</a:t>
            </a:fld>
            <a:endParaRPr lang="es-ES" altLang="es-ES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05ED524-11D3-49FC-8AED-B4BE968C086C}" type="slidenum">
              <a:rPr lang="es-ES" altLang="es-ES">
                <a:solidFill>
                  <a:srgbClr val="FFFFFF"/>
                </a:solidFill>
                <a:latin typeface="Calibri" panose="020F0502020204030204" pitchFamily="34" charset="0"/>
              </a:rPr>
              <a:pPr/>
              <a:t>20</a:t>
            </a:fld>
            <a:endParaRPr lang="es-ES" alt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911629D-9902-4204-952A-8DC12DBA9242}" type="slidenum">
              <a:rPr lang="es-ES" altLang="es-ES">
                <a:solidFill>
                  <a:srgbClr val="FFFFFF"/>
                </a:solidFill>
                <a:latin typeface="Calibri" panose="020F0502020204030204" pitchFamily="34" charset="0"/>
              </a:rPr>
              <a:pPr/>
              <a:t>2</a:t>
            </a:fld>
            <a:endParaRPr lang="es-ES" alt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3353B6C-3E2A-4B17-9AD9-A16EA9D8717D}" type="slidenum">
              <a:rPr lang="es-ES" altLang="es-ES">
                <a:solidFill>
                  <a:srgbClr val="FFFFFF"/>
                </a:solidFill>
                <a:latin typeface="Calibri" panose="020F0502020204030204" pitchFamily="34" charset="0"/>
              </a:rPr>
              <a:pPr/>
              <a:t>3</a:t>
            </a:fld>
            <a:endParaRPr lang="es-ES" alt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E9F148F-C1E7-4EE3-8E1E-041C642AAADC}" type="slidenum">
              <a:rPr lang="es-ES" altLang="es-ES">
                <a:solidFill>
                  <a:srgbClr val="FFFFFF"/>
                </a:solidFill>
                <a:latin typeface="Calibri" panose="020F0502020204030204" pitchFamily="34" charset="0"/>
              </a:rPr>
              <a:pPr/>
              <a:t>6</a:t>
            </a:fld>
            <a:endParaRPr lang="es-ES" alt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5989EB8-52BD-4FE9-8A2E-028B8FD8681B}" type="slidenum">
              <a:rPr lang="es-ES" altLang="es-ES" sz="120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6</a:t>
            </a:fld>
            <a:endParaRPr lang="es-ES" altLang="es-ES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E5E49A0-4B85-441D-83AE-E075F34283B2}" type="slidenum">
              <a:rPr lang="es-ES" altLang="es-ES">
                <a:solidFill>
                  <a:srgbClr val="FFFFFF"/>
                </a:solidFill>
                <a:latin typeface="Calibri" panose="020F0502020204030204" pitchFamily="34" charset="0"/>
              </a:rPr>
              <a:pPr/>
              <a:t>7</a:t>
            </a:fld>
            <a:endParaRPr lang="es-ES" alt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45C6BBF-1B48-4CA4-B99C-B326C38E8998}" type="slidenum">
              <a:rPr lang="es-ES" altLang="es-ES" sz="120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7</a:t>
            </a:fld>
            <a:endParaRPr lang="es-ES" altLang="es-ES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E6DD7DF-2C3B-4629-A63A-16AFBFDFB72A}" type="slidenum">
              <a:rPr lang="es-ES" altLang="es-ES">
                <a:solidFill>
                  <a:srgbClr val="FFFFFF"/>
                </a:solidFill>
                <a:latin typeface="Calibri" panose="020F0502020204030204" pitchFamily="34" charset="0"/>
              </a:rPr>
              <a:pPr/>
              <a:t>8</a:t>
            </a:fld>
            <a:endParaRPr lang="es-ES" alt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6D52D8E-9B2D-4FBE-AE78-8205BC13FBFC}" type="slidenum">
              <a:rPr lang="es-ES" altLang="es-ES">
                <a:solidFill>
                  <a:srgbClr val="FFFFFF"/>
                </a:solidFill>
                <a:latin typeface="Calibri" panose="020F0502020204030204" pitchFamily="34" charset="0"/>
              </a:rPr>
              <a:pPr/>
              <a:t>9</a:t>
            </a:fld>
            <a:endParaRPr lang="es-ES" alt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38B37CB-8717-4685-BB9E-F45402B564A1}" type="slidenum">
              <a:rPr lang="es-ES" altLang="es-ES" sz="120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9</a:t>
            </a:fld>
            <a:endParaRPr lang="es-ES" altLang="es-ES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AEDF092-01EC-4CD1-A6E3-70A842E7F855}" type="slidenum">
              <a:rPr lang="es-ES" altLang="es-ES">
                <a:solidFill>
                  <a:srgbClr val="FFFFFF"/>
                </a:solidFill>
                <a:latin typeface="Calibri" panose="020F0502020204030204" pitchFamily="34" charset="0"/>
              </a:rPr>
              <a:pPr/>
              <a:t>10</a:t>
            </a:fld>
            <a:endParaRPr lang="es-ES" alt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05AED91-DDE0-4090-80A3-A7292ED06883}" type="slidenum">
              <a:rPr lang="es-ES" altLang="es-ES">
                <a:solidFill>
                  <a:srgbClr val="FFFFFF"/>
                </a:solidFill>
                <a:latin typeface="Calibri" panose="020F0502020204030204" pitchFamily="34" charset="0"/>
              </a:rPr>
              <a:pPr/>
              <a:t>11</a:t>
            </a:fld>
            <a:endParaRPr lang="es-ES" alt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B1D0150-E65F-4704-BA8C-1B2F05DC606B}" type="slidenum">
              <a:rPr lang="es-ES" altLang="es-ES" sz="120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11</a:t>
            </a:fld>
            <a:endParaRPr lang="es-ES" altLang="es-ES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s-ES" altLang="es-ES"/>
              <a:t>29/06/21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52F-4317-4320-9676-2CF2D258BED2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93559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:circle/>
        <p:sndAc>
          <p:stSnd>
            <p:snd r:embed="rId3" name="breeze.wav"/>
          </p:stSnd>
        </p:sndAc>
      </p:transition>
    </mc:Choice>
    <mc:Fallback>
      <p:transition spd="slow" advClick="0" advTm="10000">
        <p:circle/>
        <p:sndAc>
          <p:stSnd>
            <p:snd r:embed="rId1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ES"/>
              <a:t>29/06/21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20D-7E28-49B9-83B5-15D147FC382D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2393245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:circle/>
        <p:sndAc>
          <p:stSnd>
            <p:snd r:embed="rId3" name="breeze.wav"/>
          </p:stSnd>
        </p:sndAc>
      </p:transition>
    </mc:Choice>
    <mc:Fallback>
      <p:transition spd="slow" advClick="0" advTm="10000">
        <p:circle/>
        <p:sndAc>
          <p:stSnd>
            <p:snd r:embed="rId1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ES"/>
              <a:t>29/06/21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5E57-6121-4BFF-847A-5821549046F3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097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:circle/>
        <p:sndAc>
          <p:stSnd>
            <p:snd r:embed="rId3" name="breeze.wav"/>
          </p:stSnd>
        </p:sndAc>
      </p:transition>
    </mc:Choice>
    <mc:Fallback>
      <p:transition spd="slow" advClick="0" advTm="10000">
        <p:circle/>
        <p:sndAc>
          <p:stSnd>
            <p:snd r:embed="rId1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ES"/>
              <a:t>29/06/21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4F37-1BD7-4905-B0F1-63A897F5B2C6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3229695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:circle/>
        <p:sndAc>
          <p:stSnd>
            <p:snd r:embed="rId3" name="breeze.wav"/>
          </p:stSnd>
        </p:sndAc>
      </p:transition>
    </mc:Choice>
    <mc:Fallback>
      <p:transition spd="slow" advClick="0" advTm="10000">
        <p:circle/>
        <p:sndAc>
          <p:stSnd>
            <p:snd r:embed="rId1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ES"/>
              <a:t>29/06/21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C13D-4E24-49B1-B9C0-29F8AC4AC0B1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0674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:circle/>
        <p:sndAc>
          <p:stSnd>
            <p:snd r:embed="rId3" name="breeze.wav"/>
          </p:stSnd>
        </p:sndAc>
      </p:transition>
    </mc:Choice>
    <mc:Fallback>
      <p:transition spd="slow" advClick="0" advTm="10000">
        <p:circle/>
        <p:sndAc>
          <p:stSnd>
            <p:snd r:embed="rId1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ES"/>
              <a:t>29/06/21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6523-2803-45CA-9166-0F1B8006C192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4037102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:circle/>
        <p:sndAc>
          <p:stSnd>
            <p:snd r:embed="rId3" name="breeze.wav"/>
          </p:stSnd>
        </p:sndAc>
      </p:transition>
    </mc:Choice>
    <mc:Fallback>
      <p:transition spd="slow" advClick="0" advTm="10000">
        <p:circle/>
        <p:sndAc>
          <p:stSnd>
            <p:snd r:embed="rId1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ES"/>
              <a:t>29/06/21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0793-A262-4070-9516-27E144460F90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886819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:circle/>
        <p:sndAc>
          <p:stSnd>
            <p:snd r:embed="rId3" name="breeze.wav"/>
          </p:stSnd>
        </p:sndAc>
      </p:transition>
    </mc:Choice>
    <mc:Fallback>
      <p:transition spd="slow" advClick="0" advTm="10000">
        <p:circle/>
        <p:sndAc>
          <p:stSnd>
            <p:snd r:embed="rId1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ES"/>
              <a:t>29/06/21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92BF-01F2-4881-A68D-46DC0098466F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1736627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:circle/>
        <p:sndAc>
          <p:stSnd>
            <p:snd r:embed="rId3" name="breeze.wav"/>
          </p:stSnd>
        </p:sndAc>
      </p:transition>
    </mc:Choice>
    <mc:Fallback>
      <p:transition spd="slow" advClick="0" advTm="10000">
        <p:circle/>
        <p:sndAc>
          <p:stSnd>
            <p:snd r:embed="rId1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ES"/>
              <a:t>29/06/21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B63E-9B7B-419F-83E1-2A1A46343E96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2805511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:circle/>
        <p:sndAc>
          <p:stSnd>
            <p:snd r:embed="rId3" name="breeze.wav"/>
          </p:stSnd>
        </p:sndAc>
      </p:transition>
    </mc:Choice>
    <mc:Fallback>
      <p:transition spd="slow" advClick="0" advTm="10000">
        <p:circle/>
        <p:sndAc>
          <p:stSnd>
            <p:snd r:embed="rId1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ES"/>
              <a:t>29/06/21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F46A-314A-42BC-849A-E6110C72249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3862538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:circle/>
        <p:sndAc>
          <p:stSnd>
            <p:snd r:embed="rId3" name="breeze.wav"/>
          </p:stSnd>
        </p:sndAc>
      </p:transition>
    </mc:Choice>
    <mc:Fallback>
      <p:transition spd="slow" advClick="0" advTm="10000">
        <p:circle/>
        <p:sndAc>
          <p:stSnd>
            <p:snd r:embed="rId1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ES"/>
              <a:t>29/06/21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1D95-C2BF-4F90-AC99-28E04FFDBB01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6387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:circle/>
        <p:sndAc>
          <p:stSnd>
            <p:snd r:embed="rId3" name="breeze.wav"/>
          </p:stSnd>
        </p:sndAc>
      </p:transition>
    </mc:Choice>
    <mc:Fallback>
      <p:transition spd="slow" advClick="0" advTm="10000">
        <p:circle/>
        <p:sndAc>
          <p:stSnd>
            <p:snd r:embed="rId1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5000"/>
                <a:lumOff val="9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20000"/>
                <a:lumOff val="80000"/>
                <a:alpha val="13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 altLang="es-ES"/>
              <a:t>29/06/21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652A34B-5AD3-43E9-BB6D-5CBA7C04E9BD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354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:circle/>
        <p:sndAc>
          <p:stSnd>
            <p:snd r:embed="rId14" name="breeze.wav"/>
          </p:stSnd>
        </p:sndAc>
      </p:transition>
    </mc:Choice>
    <mc:Fallback>
      <p:transition spd="slow" advClick="0" advTm="10000">
        <p:circle/>
        <p:sndAc>
          <p:stSnd>
            <p:snd r:embed="rId13" name="breeze.wav"/>
          </p:stSnd>
        </p:sndAc>
      </p:transition>
    </mc:Fallback>
  </mc:AlternateContent>
  <p:hf sldNum="0"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https://recetasparamibebe.com/wp-content/uploads/2020/09/9-recetas-pures-bebes-6-meses-930x620.jpg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44610" cy="701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escudo_alzira-pie-680x2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88640"/>
            <a:ext cx="2384210" cy="788893"/>
          </a:xfrm>
          <a:prstGeom prst="rect">
            <a:avLst/>
          </a:prstGeom>
        </p:spPr>
      </p:pic>
      <p:pic>
        <p:nvPicPr>
          <p:cNvPr id="6" name="5 Imagen" descr="logotipo EIM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5608" y="116632"/>
            <a:ext cx="3528392" cy="1984721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  <p:sndAc>
      <p:stSnd>
        <p:snd r:embed="rId3" name="click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009919" cy="331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12 Imagen" descr="escudo_alzira-pie-680x2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6120441"/>
            <a:ext cx="1440160" cy="44862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5616" y="404664"/>
            <a:ext cx="644669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>
                <a:ln w="18415" cmpd="sng">
                  <a:solidFill>
                    <a:srgbClr val="F5870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MENJADOR ESCOLAR</a:t>
            </a:r>
          </a:p>
        </p:txBody>
      </p:sp>
      <p:pic>
        <p:nvPicPr>
          <p:cNvPr id="8" name="Picture 4" descr="https://tse1.mm.bing.net/th?id=OIP.rBSZSmPg7jnMqMZGXGMyqgHaJ-&amp;pid=Api&amp;P=0&amp;h=1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744882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11" r="3348" b="4146"/>
          <a:stretch>
            <a:fillRect/>
          </a:stretch>
        </p:blipFill>
        <p:spPr bwMode="auto">
          <a:xfrm rot="779326">
            <a:off x="4670954" y="1511107"/>
            <a:ext cx="3732504" cy="258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472"/>
          <a:stretch>
            <a:fillRect/>
          </a:stretch>
        </p:blipFill>
        <p:spPr bwMode="auto">
          <a:xfrm>
            <a:off x="4416350" y="3861048"/>
            <a:ext cx="435819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8 Imagen" descr="logotipo EIM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5877272"/>
            <a:ext cx="1296144" cy="729081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39552" y="494116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</a:rPr>
              <a:t>.CUINA PRÒPIA</a:t>
            </a:r>
          </a:p>
          <a:p>
            <a:r>
              <a:rPr lang="es-ES" sz="1200">
                <a:solidFill>
                  <a:schemeClr val="tx1"/>
                </a:solidFill>
              </a:rPr>
              <a:t>.PRODUCTES DE PROXIMITAT</a:t>
            </a:r>
          </a:p>
          <a:p>
            <a:r>
              <a:rPr lang="es-ES" sz="1200">
                <a:solidFill>
                  <a:schemeClr val="tx1"/>
                </a:solidFill>
              </a:rPr>
              <a:t>.FRUITA I VERDURA ECOLÒGICA EN MÉS D’UN 40%</a:t>
            </a:r>
          </a:p>
          <a:p>
            <a:endParaRPr lang="es-E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3568" y="5373216"/>
            <a:ext cx="439248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</a:pPr>
            <a:r>
              <a:rPr lang="es-ES" altLang="es-ES" sz="9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APPCC </a:t>
            </a:r>
            <a:r>
              <a:rPr lang="es-ES" altLang="es-ES" sz="900">
                <a:solidFill>
                  <a:srgbClr val="000000"/>
                </a:solidFill>
                <a:cs typeface="Arial" pitchFamily="34" charset="0"/>
              </a:rPr>
              <a:t>i </a:t>
            </a:r>
            <a:r>
              <a:rPr lang="es-ES" altLang="es-ES" sz="900" err="1">
                <a:solidFill>
                  <a:srgbClr val="000000"/>
                </a:solidFill>
                <a:cs typeface="Arial" pitchFamily="34" charset="0"/>
              </a:rPr>
              <a:t>aplicació</a:t>
            </a:r>
            <a:r>
              <a:rPr lang="es-ES" altLang="es-ES" sz="900">
                <a:solidFill>
                  <a:srgbClr val="000000"/>
                </a:solidFill>
                <a:cs typeface="Arial" pitchFamily="34" charset="0"/>
              </a:rPr>
              <a:t> de les mesures de </a:t>
            </a:r>
            <a:r>
              <a:rPr lang="es-ES" altLang="es-ES" sz="900" err="1">
                <a:solidFill>
                  <a:srgbClr val="000000"/>
                </a:solidFill>
                <a:cs typeface="Arial" pitchFamily="34" charset="0"/>
              </a:rPr>
              <a:t>seguretat</a:t>
            </a:r>
            <a:r>
              <a:rPr lang="es-ES" altLang="es-ES" sz="900">
                <a:solidFill>
                  <a:srgbClr val="000000"/>
                </a:solidFill>
                <a:cs typeface="Arial" pitchFamily="34" charset="0"/>
              </a:rPr>
              <a:t> i higiene </a:t>
            </a:r>
            <a:r>
              <a:rPr lang="es-ES" altLang="es-ES" sz="900" err="1">
                <a:solidFill>
                  <a:srgbClr val="000000"/>
                </a:solidFill>
                <a:cs typeface="Arial" pitchFamily="34" charset="0"/>
              </a:rPr>
              <a:t>alimentàries</a:t>
            </a:r>
            <a:r>
              <a:rPr lang="es-ES" altLang="es-ES" sz="900">
                <a:solidFill>
                  <a:srgbClr val="000000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18" name="17 Imagen" descr="escudo_alzira-pie-680x2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165304"/>
            <a:ext cx="1296144" cy="403766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27584" y="956579"/>
            <a:ext cx="5544615" cy="960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b="1">
              <a:solidFill>
                <a:srgbClr val="0070C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DIA		DINAR</a:t>
            </a:r>
            <a:endParaRPr kumimoji="0" 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DILLUNS	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Puré de pollastre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amb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hortalisses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(carlota,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creïlla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ceba, porro i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bajoques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Postres: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Puré de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fruita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triturada (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plàtan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poma, pera i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taronja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DIMARTS	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Puré de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peix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blanc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lluç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amb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hortalisses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carabasseta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creïlla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carlota i ceba). </a:t>
            </a:r>
            <a:r>
              <a:rPr kumimoji="0" lang="es-E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Postres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Puré de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fruita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triturada (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plàtan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poma, pera i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taronja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DIMECRES	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Puré de ternera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amb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hortalisses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(carlota,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creïlla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ceba, porro i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bajoques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Postres: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Puré de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fruita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triturada (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plàtan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poma, pera i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taronja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DIJOUS	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Puré de pollastre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amb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hortalisses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(carlota,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creïlla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ceba, porro i </a:t>
            </a:r>
            <a:endParaRPr kumimoji="0" 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bajoques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Postres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Puré de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fruita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triturada (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plàtan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poma, pera i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taronja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DIVENDRES	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Puré de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peix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blanc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(rap o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llenguado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amb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hortalisses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carabasseta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creïlla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carlota i ceba). </a:t>
            </a:r>
            <a:r>
              <a:rPr kumimoji="0" lang="es-E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endParaRPr kumimoji="0" 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Postres: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Puré de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fruita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triturada (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plàtan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poma, pera i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10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taronja</a:t>
            </a: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Arial" pitchFamily="34" charset="0"/>
              </a:rPr>
              <a:t>INDICACIÓ D’AL·LERGENS:</a:t>
            </a:r>
            <a:r>
              <a:rPr kumimoji="0" lang="es-E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s-E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Arial" pitchFamily="34" charset="0"/>
              </a:rPr>
              <a:t>1-Lactis  2-Gluten  3-Ous  4-Peix  5-Api  6-Sulfits 7-Crustacis  8-Moluscs 9-Soia  </a:t>
            </a:r>
            <a:endParaRPr kumimoji="0" 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Arial" pitchFamily="34" charset="0"/>
              </a:rPr>
              <a:t>10-Cacauet  11-Sèsam 12-Mostassa  13-Fruits </a:t>
            </a:r>
            <a:r>
              <a:rPr kumimoji="0" lang="en-US" sz="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Arial" pitchFamily="34" charset="0"/>
              </a:rPr>
              <a:t>secs</a:t>
            </a: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Arial" pitchFamily="34" charset="0"/>
              </a:rPr>
              <a:t>  14-Tramussos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831414" y="1576425"/>
            <a:ext cx="804400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DIA</a:t>
            </a:r>
            <a:r>
              <a:rPr kumimoji="0" lang="es-ES" sz="1100" b="1" i="0" u="none" strike="noStrike" cap="none" normalizeH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DINAR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DILLUNS	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Puré de pollastre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amb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hortalisses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(carlota,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creïlla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ceba, porro i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bajoques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  Postres: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Puré de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fruita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triturada (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plàtan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poma, pera i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suc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taronja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DIMARTS	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Puré de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peix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blanc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lluç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amb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hortalisses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carabasseta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creïlla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carlota i ceba). </a:t>
            </a: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 Postres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Puré de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fruita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triturada (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plàtan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poma, pera i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suc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taronja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DIMECRES	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Puré de ternera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amb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hortalisses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(carlota,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creïlla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ceba, porro i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bajoques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  Postres: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Puré de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fruita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triturada (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plàtan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poma, pera i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suc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taronja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DIJOUS	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Puré de pollastre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amb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hortalisses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(carlota,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creïlla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ceba, porro i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bajoques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100" b="1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 </a:t>
            </a: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Postres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Puré de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fruita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triturada (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plàtan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poma, pera i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suc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taronja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defTabSz="914400"/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DIVENDRES	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Puré de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peix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blanc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 (rap o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llenguado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)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amb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hortalisses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 (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carabasseta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,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creïlla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, carlota i ceba). </a:t>
            </a: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4</a:t>
            </a:r>
            <a:endParaRPr kumimoji="0" 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 Postres: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Puré de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fruita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triturada (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plàtan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poma, pera i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suc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taronja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s-E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INDICACIÓ D’AL·LERGENS:</a:t>
            </a:r>
            <a:r>
              <a:rPr kumimoji="0" 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  1-Lactis  2-Gluten  3-Ous  4-Peix  5-Api  6-Sulfits 7-Crustacis  8-Moluscs 9-Soia  </a:t>
            </a: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/>
                <a:ea typeface="Times New Roman" pitchFamily="18" charset="0"/>
                <a:cs typeface="Arial"/>
              </a:rPr>
              <a:t>10-Cacauet  11-Sèsam 12-Mostassa  13-Fruits secs  14-Tramussos</a:t>
            </a: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/>
              <a:cs typeface="Arial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5576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solidFill>
                  <a:srgbClr val="F5870F"/>
                </a:solidFill>
              </a:rPr>
              <a:t>MENÚ SETMANAL FINS ALS 15 MESOS</a:t>
            </a:r>
          </a:p>
        </p:txBody>
      </p:sp>
      <p:pic>
        <p:nvPicPr>
          <p:cNvPr id="18436" name="Picture 4" descr="Recopilación de purés para bebés, recetas caseras y nutritivas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722722" y="0"/>
            <a:ext cx="2421278" cy="146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logotipo EIM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5886272"/>
            <a:ext cx="1296144" cy="729081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scudo_alzira-pie-680x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165304"/>
            <a:ext cx="1296144" cy="403766"/>
          </a:xfrm>
          <a:prstGeom prst="rect">
            <a:avLst/>
          </a:prstGeom>
        </p:spPr>
      </p:pic>
      <p:pic>
        <p:nvPicPr>
          <p:cNvPr id="4" name="3 Imagen" descr="logotipo EI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877272"/>
            <a:ext cx="1224136" cy="68857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691680" y="4046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solidFill>
                  <a:srgbClr val="F5870F"/>
                </a:solidFill>
              </a:rPr>
              <a:t>MENÚ SETMANAL  A PARTIR DE  15 MESOS</a:t>
            </a:r>
          </a:p>
        </p:txBody>
      </p:sp>
      <p:pic>
        <p:nvPicPr>
          <p:cNvPr id="9" name="8 Imagen" descr="MENÚ MARÇ 2024-2025_page-0001.jpg"/>
          <p:cNvPicPr>
            <a:picLocks noChangeAspect="1"/>
          </p:cNvPicPr>
          <p:nvPr/>
        </p:nvPicPr>
        <p:blipFill>
          <a:blip r:embed="rId4" cstate="print"/>
          <a:srcRect l="2575" t="3642" r="4715" b="30804"/>
          <a:stretch>
            <a:fillRect/>
          </a:stretch>
        </p:blipFill>
        <p:spPr>
          <a:xfrm>
            <a:off x="467544" y="980728"/>
            <a:ext cx="8424936" cy="501138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682896" y="1874169"/>
            <a:ext cx="2664967" cy="980379"/>
          </a:xfrm>
          <a:prstGeom prst="rect">
            <a:avLst/>
          </a:prstGeom>
          <a:solidFill>
            <a:srgbClr val="0AC4F0"/>
          </a:solidFill>
          <a:ln>
            <a:solidFill>
              <a:srgbClr val="33CCFF"/>
            </a:solidFill>
          </a:ln>
          <a:effectLst/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b="1">
                <a:solidFill>
                  <a:schemeClr val="tx1"/>
                </a:solidFill>
              </a:rPr>
              <a:t>LLORENÇ GIMÉNEZ</a:t>
            </a:r>
          </a:p>
          <a:p>
            <a:pPr algn="ctr">
              <a:defRPr/>
            </a:pPr>
            <a:r>
              <a:rPr lang="es-ES" b="1">
                <a:solidFill>
                  <a:schemeClr val="tx1"/>
                </a:solidFill>
              </a:rPr>
              <a:t>130 x 53</a:t>
            </a:r>
          </a:p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95" t="8182" b="21654"/>
          <a:stretch/>
        </p:blipFill>
        <p:spPr bwMode="auto">
          <a:xfrm>
            <a:off x="3275856" y="1340768"/>
            <a:ext cx="5630352" cy="389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Marcador de contenido 2"/>
          <p:cNvSpPr txBox="1">
            <a:spLocks/>
          </p:cNvSpPr>
          <p:nvPr/>
        </p:nvSpPr>
        <p:spPr bwMode="auto">
          <a:xfrm>
            <a:off x="682897" y="3024789"/>
            <a:ext cx="2592288" cy="950978"/>
          </a:xfrm>
          <a:prstGeom prst="rect">
            <a:avLst/>
          </a:prstGeom>
          <a:solidFill>
            <a:srgbClr val="F69932"/>
          </a:solidFill>
          <a:ln>
            <a:solidFill>
              <a:srgbClr val="F69932"/>
            </a:solidFill>
          </a:ln>
          <a:effectLst/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2000" b="1">
                <a:solidFill>
                  <a:schemeClr val="tx1"/>
                </a:solidFill>
              </a:rPr>
              <a:t>INFANTS</a:t>
            </a:r>
          </a:p>
          <a:p>
            <a:pPr algn="ctr">
              <a:defRPr/>
            </a:pPr>
            <a:r>
              <a:rPr lang="es-ES" sz="2000" b="1">
                <a:solidFill>
                  <a:schemeClr val="tx1"/>
                </a:solidFill>
              </a:rPr>
              <a:t>130 x 53</a:t>
            </a:r>
          </a:p>
          <a:p>
            <a:pPr algn="ctr">
              <a:defRPr/>
            </a:pPr>
            <a:endParaRPr lang="es-ES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 bwMode="auto">
          <a:xfrm>
            <a:off x="699541" y="4184729"/>
            <a:ext cx="2556842" cy="961752"/>
          </a:xfrm>
          <a:prstGeom prst="rect">
            <a:avLst/>
          </a:prstGeom>
          <a:solidFill>
            <a:srgbClr val="FF99FF"/>
          </a:solidFill>
          <a:ln>
            <a:solidFill>
              <a:srgbClr val="FF66FF"/>
            </a:solidFill>
          </a:ln>
          <a:effectLst/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2000" b="1">
                <a:solidFill>
                  <a:schemeClr val="tx1"/>
                </a:solidFill>
              </a:rPr>
              <a:t>MUNTANYETA</a:t>
            </a:r>
          </a:p>
          <a:p>
            <a:pPr algn="ctr">
              <a:defRPr/>
            </a:pPr>
            <a:r>
              <a:rPr lang="es-ES" sz="2000" b="1">
                <a:solidFill>
                  <a:schemeClr val="tx1"/>
                </a:solidFill>
              </a:rPr>
              <a:t>132 x 58</a:t>
            </a:r>
          </a:p>
          <a:p>
            <a:pPr algn="ctr">
              <a:defRPr/>
            </a:pPr>
            <a:endParaRPr lang="es-E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515" name="13 CuadroTexto"/>
          <p:cNvSpPr txBox="1">
            <a:spLocks noChangeArrowheads="1"/>
          </p:cNvSpPr>
          <p:nvPr/>
        </p:nvSpPr>
        <p:spPr bwMode="auto">
          <a:xfrm>
            <a:off x="3275856" y="5445224"/>
            <a:ext cx="633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sz="1400">
                <a:solidFill>
                  <a:schemeClr val="tx1"/>
                </a:solidFill>
              </a:rPr>
              <a:t>MIGDIADA  DES DE LES 13:30  FINS A LES 15:00 </a:t>
            </a:r>
          </a:p>
          <a:p>
            <a:endParaRPr lang="es-ES" altLang="es-ES" sz="1400"/>
          </a:p>
        </p:txBody>
      </p:sp>
      <p:sp>
        <p:nvSpPr>
          <p:cNvPr id="21516" name="14 CuadroTexto"/>
          <p:cNvSpPr txBox="1">
            <a:spLocks noChangeArrowheads="1"/>
          </p:cNvSpPr>
          <p:nvPr/>
        </p:nvSpPr>
        <p:spPr bwMode="auto">
          <a:xfrm>
            <a:off x="670789" y="1397848"/>
            <a:ext cx="30239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altLang="es-ES" sz="1200" b="1">
                <a:solidFill>
                  <a:schemeClr val="tx1"/>
                </a:solidFill>
              </a:rPr>
              <a:t>MIDES LLENÇOLS ADAPTABLES</a:t>
            </a:r>
          </a:p>
        </p:txBody>
      </p:sp>
      <p:pic>
        <p:nvPicPr>
          <p:cNvPr id="16" name="15 Imagen" descr="escudo_alzira-pie-680x2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6165304"/>
            <a:ext cx="1296144" cy="40376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55576" y="404664"/>
            <a:ext cx="7708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</a:rPr>
              <a:t>HÀBITS DE DESCANS</a:t>
            </a:r>
          </a:p>
        </p:txBody>
      </p:sp>
      <p:pic>
        <p:nvPicPr>
          <p:cNvPr id="13" name="12 Imagen" descr="logotipo EIM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5886272"/>
            <a:ext cx="1296144" cy="729081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129970025-huellas-de-una-pareja-de-amor-descalzo-pasos-románticos-y-coloridos-en-su-camino-hacia-la-felicid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91910" cy="2564904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3140968"/>
            <a:ext cx="936103" cy="1363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755576" y="1052736"/>
            <a:ext cx="813690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tabLst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El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procés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d’acollida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suposa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un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gran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canvi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emocional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per a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l’infant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on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els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adults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acompanyem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facilitem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just" eaLnBrk="1" hangingPunct="1">
              <a:spcBef>
                <a:spcPts val="1000"/>
              </a:spcBef>
              <a:buClr>
                <a:srgbClr val="90C226"/>
              </a:buClr>
              <a:buSzPct val="80000"/>
            </a:pPr>
            <a:endParaRPr lang="en-US" altLang="es-ES" sz="1400">
              <a:solidFill>
                <a:schemeClr val="tx1"/>
              </a:solidFill>
              <a:latin typeface="Comic Sans MS" pitchFamily="66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Necessita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que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un familiar de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referència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compartisca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amb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ell/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ella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durant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els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primers dies la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descoberta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la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familiarització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amb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el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nou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espai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així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com,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els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primers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contactes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de la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relació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d’afecte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amb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les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mestres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</a:rPr>
              <a:t>educadores</a:t>
            </a:r>
            <a:r>
              <a:rPr lang="en-US" altLang="es-ES" sz="1200" b="1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  <a:cs typeface="Arial Unicode MS" pitchFamily="32" charset="0"/>
              </a:rPr>
              <a:t>Quan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  <a:cs typeface="Arial Unicode MS" pitchFamily="32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  <a:cs typeface="Arial Unicode MS" pitchFamily="32" charset="0"/>
              </a:rPr>
              <a:t>més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  <a:cs typeface="Arial Unicode MS" pitchFamily="32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  <a:cs typeface="Arial Unicode MS" pitchFamily="32" charset="0"/>
              </a:rPr>
              <a:t>ens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  <a:cs typeface="Arial Unicode MS" pitchFamily="32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  <a:cs typeface="Arial Unicode MS" pitchFamily="32" charset="0"/>
              </a:rPr>
              <a:t>coneguem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  <a:cs typeface="Arial Unicode MS" pitchFamily="32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  <a:cs typeface="Arial Unicode MS" pitchFamily="32" charset="0"/>
              </a:rPr>
              <a:t>més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  <a:cs typeface="Arial Unicode MS" pitchFamily="32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  <a:cs typeface="Arial Unicode MS" pitchFamily="32" charset="0"/>
              </a:rPr>
              <a:t>fàcil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  <a:cs typeface="Arial Unicode MS" pitchFamily="32" charset="0"/>
              </a:rPr>
              <a:t>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  <a:cs typeface="Arial Unicode MS" pitchFamily="32" charset="0"/>
              </a:rPr>
              <a:t>serà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  <a:cs typeface="Arial Unicode MS" pitchFamily="32" charset="0"/>
              </a:rPr>
              <a:t> la </a:t>
            </a:r>
            <a:r>
              <a:rPr lang="en-US" altLang="es-ES" sz="1400" err="1">
                <a:solidFill>
                  <a:schemeClr val="tx1"/>
                </a:solidFill>
                <a:latin typeface="Comic Sans MS" pitchFamily="66" charset="0"/>
                <a:cs typeface="Arial Unicode MS" pitchFamily="32" charset="0"/>
              </a:rPr>
              <a:t>convivència</a:t>
            </a:r>
            <a:r>
              <a:rPr lang="en-US" altLang="es-ES" sz="1400">
                <a:solidFill>
                  <a:schemeClr val="tx1"/>
                </a:solidFill>
                <a:latin typeface="Comic Sans MS" pitchFamily="66" charset="0"/>
                <a:cs typeface="Arial Unicode MS" pitchFamily="32" charset="0"/>
              </a:rPr>
              <a:t> al centre.</a:t>
            </a: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endParaRPr lang="en-US" altLang="es-ES" sz="1400" b="1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+mn-lt"/>
              <a:cs typeface="Arial Unicode MS" pitchFamily="32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r>
              <a:rPr lang="en-US" altLang="es-ES" sz="14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- Primer: </a:t>
            </a:r>
            <a:r>
              <a:rPr lang="en-US" altLang="es-ES" sz="1400" b="1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emplenar</a:t>
            </a:r>
            <a:r>
              <a:rPr lang="en-US" altLang="es-ES" sz="14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 el document </a:t>
            </a:r>
            <a:r>
              <a:rPr lang="en-US" altLang="es-ES" sz="1400" b="1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Historial</a:t>
            </a:r>
            <a:r>
              <a:rPr lang="en-US" altLang="es-ES" sz="14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 </a:t>
            </a:r>
            <a:r>
              <a:rPr lang="en-US" altLang="es-ES" sz="1400" b="1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Educatiu</a:t>
            </a:r>
            <a:endParaRPr lang="en-US" altLang="es-ES" sz="1400" b="1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+mn-lt"/>
              <a:cs typeface="Arial Unicode MS" pitchFamily="32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r>
              <a:rPr lang="en-US" altLang="es-ES" sz="14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- </a:t>
            </a:r>
            <a:r>
              <a:rPr lang="en-US" altLang="es-ES" sz="1400" b="1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Segon</a:t>
            </a:r>
            <a:r>
              <a:rPr lang="en-US" altLang="es-ES" sz="14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: </a:t>
            </a:r>
            <a:r>
              <a:rPr lang="en-US" altLang="es-ES" sz="1400" b="1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entrevista</a:t>
            </a:r>
            <a:r>
              <a:rPr lang="en-US" altLang="es-ES" sz="14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 personal </a:t>
            </a:r>
            <a:r>
              <a:rPr lang="en-US" altLang="es-ES" sz="1400" b="1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amb</a:t>
            </a:r>
            <a:r>
              <a:rPr lang="en-US" altLang="es-ES" sz="14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 la </a:t>
            </a:r>
            <a:r>
              <a:rPr lang="en-US" altLang="es-ES" sz="1400" b="1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tutora</a:t>
            </a:r>
            <a:r>
              <a:rPr lang="en-US" altLang="es-ES" sz="14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 </a:t>
            </a:r>
            <a:r>
              <a:rPr lang="en-US" altLang="es-ES" sz="1400" b="1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abans</a:t>
            </a:r>
            <a:r>
              <a:rPr lang="en-US" altLang="es-ES" sz="14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 de la data d’ </a:t>
            </a:r>
            <a:r>
              <a:rPr lang="en-US" altLang="es-ES" sz="1400" b="1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incorporació</a:t>
            </a:r>
            <a:endParaRPr lang="en-US" altLang="es-ES" sz="1400" b="1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+mn-lt"/>
              <a:cs typeface="Arial Unicode MS" pitchFamily="32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r>
              <a:rPr lang="en-US" altLang="es-ES" sz="14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-</a:t>
            </a:r>
            <a:r>
              <a:rPr lang="en-US" altLang="es-ES" sz="1400" b="1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Tercer</a:t>
            </a:r>
            <a:r>
              <a:rPr lang="en-US" altLang="es-ES" sz="14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: </a:t>
            </a:r>
            <a:r>
              <a:rPr lang="en-US" altLang="es-ES" sz="1400" b="1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acollida</a:t>
            </a:r>
            <a:r>
              <a:rPr lang="en-US" altLang="es-ES" sz="14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 en </a:t>
            </a:r>
            <a:r>
              <a:rPr lang="en-US" altLang="es-ES" sz="1400" b="1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l’Escola</a:t>
            </a:r>
            <a:r>
              <a:rPr lang="en-US" altLang="es-ES" sz="14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 </a:t>
            </a:r>
            <a:r>
              <a:rPr lang="en-US" altLang="es-ES" sz="1400" b="1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Infantil</a:t>
            </a:r>
            <a:r>
              <a:rPr lang="en-US" altLang="es-ES" sz="14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, </a:t>
            </a:r>
            <a:r>
              <a:rPr lang="en-US" altLang="es-ES" sz="1400" b="1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seguint</a:t>
            </a:r>
            <a:r>
              <a:rPr lang="en-US" altLang="es-ES" sz="14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 les </a:t>
            </a:r>
            <a:r>
              <a:rPr lang="en-US" altLang="es-ES" sz="1400" b="1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recomanacions</a:t>
            </a:r>
            <a:r>
              <a:rPr lang="en-US" altLang="es-ES" sz="14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+mn-lt"/>
                <a:cs typeface="Arial Unicode MS" pitchFamily="32" charset="0"/>
              </a:rPr>
              <a:t>. </a:t>
            </a: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endParaRPr lang="en-US" altLang="es-ES" sz="1400" b="1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+mn-lt"/>
              <a:cs typeface="Arial Unicode MS" pitchFamily="32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r>
              <a:rPr lang="en-US" altLang="es-ES" sz="140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 Unicode MS" pitchFamily="32" charset="0"/>
              </a:rPr>
              <a:t>  </a:t>
            </a:r>
            <a:r>
              <a:rPr lang="en-US" altLang="es-ES" err="1">
                <a:ln w="1841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 Unicode MS" pitchFamily="32" charset="0"/>
              </a:rPr>
              <a:t>Amb</a:t>
            </a:r>
            <a:r>
              <a:rPr lang="en-US" altLang="es-ES">
                <a:ln w="1841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 Unicode MS" pitchFamily="32" charset="0"/>
              </a:rPr>
              <a:t> </a:t>
            </a:r>
            <a:r>
              <a:rPr lang="en-US" altLang="es-ES" err="1">
                <a:ln w="1841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 Unicode MS" pitchFamily="32" charset="0"/>
              </a:rPr>
              <a:t>calma</a:t>
            </a:r>
            <a:r>
              <a:rPr lang="en-US" altLang="es-ES">
                <a:ln w="1841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 Unicode MS" pitchFamily="32" charset="0"/>
              </a:rPr>
              <a:t> </a:t>
            </a:r>
            <a:r>
              <a:rPr lang="en-US" altLang="es-ES" err="1">
                <a:ln w="1841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 Unicode MS" pitchFamily="32" charset="0"/>
              </a:rPr>
              <a:t>i</a:t>
            </a:r>
            <a:r>
              <a:rPr lang="en-US" altLang="es-ES">
                <a:ln w="1841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 Unicode MS" pitchFamily="32" charset="0"/>
              </a:rPr>
              <a:t> </a:t>
            </a:r>
            <a:r>
              <a:rPr lang="en-US" altLang="es-ES" err="1">
                <a:ln w="1841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 Unicode MS" pitchFamily="32" charset="0"/>
              </a:rPr>
              <a:t>empatitzant</a:t>
            </a:r>
            <a:r>
              <a:rPr lang="en-US" altLang="es-ES">
                <a:ln w="1841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 Unicode MS" pitchFamily="32" charset="0"/>
              </a:rPr>
              <a:t> </a:t>
            </a:r>
            <a:r>
              <a:rPr lang="en-US" altLang="es-ES" err="1">
                <a:ln w="1841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 Unicode MS" pitchFamily="32" charset="0"/>
              </a:rPr>
              <a:t>amb</a:t>
            </a:r>
            <a:r>
              <a:rPr lang="en-US" altLang="es-ES">
                <a:ln w="1841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 Unicode MS" pitchFamily="32" charset="0"/>
              </a:rPr>
              <a:t> la nova </a:t>
            </a:r>
            <a:r>
              <a:rPr lang="en-US" altLang="es-ES" err="1">
                <a:ln w="1841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 Unicode MS" pitchFamily="32" charset="0"/>
              </a:rPr>
              <a:t>situació</a:t>
            </a:r>
            <a:endParaRPr lang="en-US" altLang="es-ES">
              <a:ln w="18415" cmpd="sng">
                <a:noFill/>
                <a:prstDash val="solid"/>
              </a:ln>
              <a:solidFill>
                <a:srgbClr val="92D050"/>
              </a:solidFill>
              <a:latin typeface="Comic Sans MS" pitchFamily="66" charset="0"/>
              <a:cs typeface="Arial Unicode MS" pitchFamily="32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endParaRPr lang="en-US" altLang="es-ES" sz="1400" b="1">
              <a:solidFill>
                <a:srgbClr val="0070C0"/>
              </a:solidFill>
              <a:latin typeface="Trebuchet MS" panose="020B0603020202020204" pitchFamily="34" charset="0"/>
              <a:cs typeface="Arial Unicode MS" pitchFamily="32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endParaRPr lang="en-US" altLang="es-ES" sz="1400" b="1">
              <a:solidFill>
                <a:srgbClr val="0070C0"/>
              </a:solidFill>
              <a:latin typeface="Trebuchet MS" panose="020B0603020202020204" pitchFamily="34" charset="0"/>
              <a:cs typeface="Arial Unicode MS" pitchFamily="32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endParaRPr lang="en-US" altLang="es-ES" sz="1200" b="1" u="sng">
              <a:solidFill>
                <a:schemeClr val="tx1"/>
              </a:solidFill>
              <a:latin typeface="Trebuchet MS" panose="020B0603020202020204" pitchFamily="34" charset="0"/>
              <a:cs typeface="Arial Unicode MS" pitchFamily="32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endParaRPr lang="en-US" altLang="es-ES" sz="1100" b="1">
              <a:solidFill>
                <a:schemeClr val="tx1"/>
              </a:solidFill>
              <a:latin typeface="Trebuchet MS" panose="020B0603020202020204" pitchFamily="34" charset="0"/>
              <a:cs typeface="Arial Unicode MS" pitchFamily="32" charset="0"/>
            </a:endParaRPr>
          </a:p>
          <a:p>
            <a:pPr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endParaRPr lang="en-US" altLang="es-ES" sz="200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endParaRPr lang="es-ES" altLang="es-ES" sz="200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3316" name="3 Rectángulo"/>
          <p:cNvSpPr>
            <a:spLocks noChangeArrowheads="1"/>
          </p:cNvSpPr>
          <p:nvPr/>
        </p:nvSpPr>
        <p:spPr bwMode="auto">
          <a:xfrm>
            <a:off x="899592" y="5013176"/>
            <a:ext cx="7920880" cy="86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lvl="2" indent="0" eaLnBrk="1" hangingPunct="1">
              <a:lnSpc>
                <a:spcPct val="150000"/>
              </a:lnSpc>
              <a:buSzPct val="50000"/>
            </a:pPr>
            <a:r>
              <a:rPr lang="en-US" altLang="es-ES" sz="1100" b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     </a:t>
            </a:r>
          </a:p>
          <a:p>
            <a:pPr marL="0" lvl="2" indent="0" eaLnBrk="1" hangingPunct="1">
              <a:lnSpc>
                <a:spcPct val="150000"/>
              </a:lnSpc>
              <a:buSzPct val="50000"/>
            </a:pPr>
            <a:r>
              <a:rPr lang="en-US" altLang="es-ES" sz="1200" b="1">
                <a:solidFill>
                  <a:srgbClr val="FF0000"/>
                </a:solidFill>
                <a:latin typeface="Trebuchet MS" panose="020B0603020202020204" pitchFamily="34" charset="0"/>
                <a:cs typeface="Arial Unicode MS" pitchFamily="32" charset="0"/>
              </a:rPr>
              <a:t>ES COMUNICARÀ VIA CORREU ELECTRÒNIC LA DATA D’INCORPORACIÓ I L’HORARI EN QUÈ S’HA DE FER.</a:t>
            </a: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endParaRPr lang="en-US" altLang="es-ES" sz="1200" b="1">
              <a:solidFill>
                <a:schemeClr val="tx1"/>
              </a:solidFill>
              <a:latin typeface="Trebuchet MS" panose="020B0603020202020204" pitchFamily="34" charset="0"/>
              <a:cs typeface="Arial Unicode MS" pitchFamily="32" charset="0"/>
            </a:endParaRPr>
          </a:p>
        </p:txBody>
      </p:sp>
      <p:sp>
        <p:nvSpPr>
          <p:cNvPr id="8" name="Rectángulo 11"/>
          <p:cNvSpPr/>
          <p:nvPr/>
        </p:nvSpPr>
        <p:spPr>
          <a:xfrm>
            <a:off x="467544" y="332656"/>
            <a:ext cx="7708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>
                <a:ln w="18415" cmpd="sng">
                  <a:solidFill>
                    <a:srgbClr val="0AC4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INCORPORACIÓ A LES EIMA</a:t>
            </a:r>
          </a:p>
        </p:txBody>
      </p:sp>
      <p:pic>
        <p:nvPicPr>
          <p:cNvPr id="10" name="9 Imagen" descr="logotipo EIM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6021288"/>
            <a:ext cx="1096122" cy="616569"/>
          </a:xfrm>
          <a:prstGeom prst="rect">
            <a:avLst/>
          </a:prstGeom>
        </p:spPr>
      </p:pic>
      <p:pic>
        <p:nvPicPr>
          <p:cNvPr id="13" name="12 Imagen" descr="129970025-huellas-de-una-pareja-de-amor-descalzo-pasos-románticos-y-coloridos-en-su-camino-hacia-la-felicid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791910" cy="2564904"/>
          </a:xfrm>
          <a:prstGeom prst="rect">
            <a:avLst/>
          </a:prstGeom>
        </p:spPr>
      </p:pic>
      <p:pic>
        <p:nvPicPr>
          <p:cNvPr id="14" name="13 Imagen" descr="129970025-huellas-de-una-pareja-de-amor-descalzo-pasos-románticos-y-coloridos-en-su-camino-hacia-la-felicidad.jpg"/>
          <p:cNvPicPr>
            <a:picLocks noChangeAspect="1"/>
          </p:cNvPicPr>
          <p:nvPr/>
        </p:nvPicPr>
        <p:blipFill>
          <a:blip r:embed="rId3" cstate="print"/>
          <a:srcRect b="36497"/>
          <a:stretch>
            <a:fillRect/>
          </a:stretch>
        </p:blipFill>
        <p:spPr>
          <a:xfrm>
            <a:off x="0" y="5229200"/>
            <a:ext cx="791910" cy="1628800"/>
          </a:xfrm>
          <a:prstGeom prst="rect">
            <a:avLst/>
          </a:prstGeom>
        </p:spPr>
      </p:pic>
      <p:pic>
        <p:nvPicPr>
          <p:cNvPr id="11" name="10 Imagen" descr="escudo_alzira-pie-680x22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6093296"/>
            <a:ext cx="1728192" cy="53835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936" t="7504" r="13427" b="56046"/>
          <a:stretch>
            <a:fillRect/>
          </a:stretch>
        </p:blipFill>
        <p:spPr bwMode="auto">
          <a:xfrm>
            <a:off x="539552" y="1268760"/>
            <a:ext cx="53285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724128" y="1700808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just" eaLnBrk="1" hangingPunct="1">
              <a:lnSpc>
                <a:spcPct val="150000"/>
              </a:lnSpc>
              <a:buSzPct val="50000"/>
            </a:pPr>
            <a:r>
              <a:rPr lang="en-US" altLang="es-ES" sz="1200" b="1" u="sng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</a:t>
            </a:r>
            <a:r>
              <a:rPr lang="en-US" altLang="es-ES" sz="1200" b="1" u="sng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Possibles</a:t>
            </a:r>
            <a:r>
              <a:rPr lang="en-US" altLang="es-ES" sz="1200" b="1" u="sng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</a:t>
            </a:r>
            <a:r>
              <a:rPr lang="en-US" altLang="es-ES" sz="1200" b="1" u="sng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reaccions</a:t>
            </a:r>
            <a:endParaRPr lang="en-US" altLang="es-ES" sz="1200" b="1" u="sng">
              <a:solidFill>
                <a:schemeClr val="tx1"/>
              </a:solidFill>
              <a:latin typeface="Trebuchet MS" panose="020B0603020202020204" pitchFamily="34" charset="0"/>
              <a:cs typeface="Arial Unicode MS" pitchFamily="32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-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Plors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i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canvis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d’estats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d’ànim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</a:t>
            </a: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-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Rebuig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de la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situació</a:t>
            </a:r>
            <a:endParaRPr lang="en-US" altLang="es-ES" sz="1200">
              <a:solidFill>
                <a:schemeClr val="tx1"/>
              </a:solidFill>
              <a:latin typeface="Trebuchet MS" panose="020B0603020202020204" pitchFamily="34" charset="0"/>
              <a:cs typeface="Arial Unicode MS" pitchFamily="32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-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Sensació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d’abandó</a:t>
            </a:r>
            <a:endParaRPr lang="en-US" altLang="es-ES" sz="1200">
              <a:solidFill>
                <a:schemeClr val="tx1"/>
              </a:solidFill>
              <a:latin typeface="Trebuchet MS" panose="020B0603020202020204" pitchFamily="34" charset="0"/>
              <a:cs typeface="Arial Unicode MS" pitchFamily="32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endParaRPr lang="en-US" altLang="es-ES" sz="1200">
              <a:solidFill>
                <a:schemeClr val="tx1"/>
              </a:solidFill>
              <a:latin typeface="Trebuchet MS" panose="020B0603020202020204" pitchFamily="34" charset="0"/>
              <a:cs typeface="Arial Unicode MS" pitchFamily="32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endParaRPr lang="en-US" altLang="es-ES" sz="1200">
              <a:solidFill>
                <a:schemeClr val="tx1"/>
              </a:solidFill>
              <a:latin typeface="Trebuchet MS" panose="020B0603020202020204" pitchFamily="34" charset="0"/>
              <a:cs typeface="Arial Unicode MS" pitchFamily="32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r>
              <a:rPr lang="en-US" altLang="es-ES" sz="1200" u="sng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Paper de </a:t>
            </a:r>
            <a:r>
              <a:rPr lang="en-US" altLang="es-ES" sz="1200" u="sng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l’adult</a:t>
            </a:r>
            <a:endParaRPr lang="en-US" altLang="es-ES" sz="1200" u="sng">
              <a:solidFill>
                <a:schemeClr val="tx1"/>
              </a:solidFill>
              <a:latin typeface="Trebuchet MS" panose="020B0603020202020204" pitchFamily="34" charset="0"/>
              <a:cs typeface="Arial Unicode MS" pitchFamily="32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-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Acompanyar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des de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l’amor</a:t>
            </a:r>
            <a:endParaRPr lang="en-US" altLang="es-ES" sz="1200">
              <a:solidFill>
                <a:schemeClr val="tx1"/>
              </a:solidFill>
              <a:latin typeface="Trebuchet MS" panose="020B0603020202020204" pitchFamily="34" charset="0"/>
              <a:cs typeface="Arial Unicode MS" pitchFamily="32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-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Mostrar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confiança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amb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les professionals</a:t>
            </a: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-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Respectar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el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ritme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de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cada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xiquet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/a</a:t>
            </a: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-No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comparar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les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diferents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reaccions</a:t>
            </a:r>
            <a:endParaRPr lang="en-US" altLang="es-ES" sz="1200">
              <a:solidFill>
                <a:schemeClr val="tx1"/>
              </a:solidFill>
              <a:latin typeface="Trebuchet MS" panose="020B0603020202020204" pitchFamily="34" charset="0"/>
              <a:cs typeface="Arial Unicode MS" pitchFamily="32" charset="0"/>
            </a:endParaRPr>
          </a:p>
          <a:p>
            <a:pPr marL="0" lvl="2" indent="0" algn="just" eaLnBrk="1" hangingPunct="1">
              <a:lnSpc>
                <a:spcPct val="150000"/>
              </a:lnSpc>
              <a:buSzPct val="50000"/>
            </a:pP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-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Preguntar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tot el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que</a:t>
            </a:r>
            <a:r>
              <a:rPr lang="en-US" altLang="es-ES" sz="1200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 </a:t>
            </a:r>
            <a:r>
              <a:rPr lang="en-US" altLang="es-ES" sz="1200" err="1">
                <a:solidFill>
                  <a:schemeClr val="tx1"/>
                </a:solidFill>
                <a:latin typeface="Trebuchet MS" panose="020B0603020202020204" pitchFamily="34" charset="0"/>
                <a:cs typeface="Arial Unicode MS" pitchFamily="32" charset="0"/>
              </a:rPr>
              <a:t>necessiteu</a:t>
            </a:r>
            <a:endParaRPr lang="en-US" altLang="es-ES" sz="1200">
              <a:solidFill>
                <a:schemeClr val="tx1"/>
              </a:solidFill>
              <a:latin typeface="Trebuchet MS" panose="020B0603020202020204" pitchFamily="34" charset="0"/>
              <a:cs typeface="Arial Unicode MS" pitchFamily="32" charset="0"/>
            </a:endParaRPr>
          </a:p>
        </p:txBody>
      </p:sp>
      <p:sp>
        <p:nvSpPr>
          <p:cNvPr id="7" name="Rectángulo 11"/>
          <p:cNvSpPr/>
          <p:nvPr/>
        </p:nvSpPr>
        <p:spPr>
          <a:xfrm>
            <a:off x="-756592" y="476672"/>
            <a:ext cx="7708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>
                <a:ln w="18415" cmpd="sng">
                  <a:solidFill>
                    <a:srgbClr val="0AC4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PROCÉS  D’ ACOLLIDA</a:t>
            </a:r>
          </a:p>
        </p:txBody>
      </p:sp>
      <p:pic>
        <p:nvPicPr>
          <p:cNvPr id="8" name="7 Imagen" descr="logotipo EI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949280"/>
            <a:ext cx="1224136" cy="688577"/>
          </a:xfrm>
          <a:prstGeom prst="rect">
            <a:avLst/>
          </a:prstGeom>
        </p:spPr>
      </p:pic>
      <p:pic>
        <p:nvPicPr>
          <p:cNvPr id="9" name="8 Imagen" descr="escudo_alzira-pie-680x2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59" y="6102723"/>
            <a:ext cx="1728193" cy="53835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899592" y="1628800"/>
            <a:ext cx="3240360" cy="396044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ln w="19050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2" name="21 Pergamino horizontal"/>
          <p:cNvSpPr/>
          <p:nvPr/>
        </p:nvSpPr>
        <p:spPr>
          <a:xfrm>
            <a:off x="1691680" y="1412776"/>
            <a:ext cx="1584176" cy="648072"/>
          </a:xfrm>
          <a:prstGeom prst="horizontalScroll">
            <a:avLst/>
          </a:prstGeom>
          <a:solidFill>
            <a:srgbClr val="D42CB8"/>
          </a:solidFill>
          <a:ln>
            <a:solidFill>
              <a:srgbClr val="DF5F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87624" y="620688"/>
            <a:ext cx="6408712" cy="4638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s-ES" altLang="es-ES" sz="2400" b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s-ES" altLang="es-ES" sz="2400" b="1" err="1">
                <a:solidFill>
                  <a:srgbClr val="00B0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Què</a:t>
            </a:r>
            <a:r>
              <a:rPr lang="es-ES" altLang="es-ES" sz="2400" b="1">
                <a:solidFill>
                  <a:srgbClr val="00B0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 han de portar a la </a:t>
            </a:r>
            <a:r>
              <a:rPr lang="es-ES" altLang="es-ES" sz="2400" b="1" err="1">
                <a:solidFill>
                  <a:srgbClr val="00B0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motxilla</a:t>
            </a:r>
            <a:r>
              <a:rPr lang="es-ES" altLang="es-ES" sz="2400" b="1">
                <a:solidFill>
                  <a:srgbClr val="00B0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16 Rectángulo"/>
          <p:cNvSpPr/>
          <p:nvPr/>
        </p:nvSpPr>
        <p:spPr bwMode="auto">
          <a:xfrm>
            <a:off x="4788024" y="1628800"/>
            <a:ext cx="3312368" cy="396044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ln w="19050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1115616" y="2204864"/>
            <a:ext cx="2880320" cy="25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 b="1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 b="1" err="1">
                <a:solidFill>
                  <a:srgbClr val="000000"/>
                </a:solidFill>
                <a:latin typeface="Comic Sans MS" pitchFamily="66" charset="0"/>
              </a:rPr>
              <a:t>Recanvi</a:t>
            </a:r>
            <a:r>
              <a:rPr lang="es-ES" altLang="es-ES" sz="1400" b="1">
                <a:solidFill>
                  <a:srgbClr val="000000"/>
                </a:solidFill>
                <a:latin typeface="Comic Sans MS" pitchFamily="66" charset="0"/>
              </a:rPr>
              <a:t> de roba </a:t>
            </a:r>
            <a:r>
              <a:rPr lang="es-ES" altLang="es-ES" sz="1400" b="1" err="1">
                <a:solidFill>
                  <a:srgbClr val="000000"/>
                </a:solidFill>
                <a:latin typeface="Comic Sans MS" pitchFamily="66" charset="0"/>
              </a:rPr>
              <a:t>complet</a:t>
            </a:r>
            <a:endParaRPr lang="es-ES" altLang="es-ES" sz="1400" b="1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400" b="1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 b="1">
                <a:solidFill>
                  <a:srgbClr val="000000"/>
                </a:solidFill>
                <a:latin typeface="Comic Sans MS" pitchFamily="66" charset="0"/>
              </a:rPr>
              <a:t>1 </a:t>
            </a:r>
            <a:r>
              <a:rPr lang="es-ES" altLang="es-ES" sz="1400" b="1" err="1">
                <a:solidFill>
                  <a:srgbClr val="000000"/>
                </a:solidFill>
                <a:latin typeface="Comic Sans MS" pitchFamily="66" charset="0"/>
              </a:rPr>
              <a:t>paquet</a:t>
            </a:r>
            <a:r>
              <a:rPr lang="es-ES" altLang="es-ES" sz="1400" b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s-ES" altLang="es-ES" sz="1400" b="1" err="1">
                <a:solidFill>
                  <a:srgbClr val="000000"/>
                </a:solidFill>
                <a:latin typeface="Comic Sans MS" pitchFamily="66" charset="0"/>
              </a:rPr>
              <a:t>esponges</a:t>
            </a:r>
            <a:r>
              <a:rPr lang="es-ES" altLang="es-ES" sz="1400" b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s-ES" altLang="es-ES" sz="1400" b="1" err="1">
                <a:solidFill>
                  <a:srgbClr val="000000"/>
                </a:solidFill>
                <a:latin typeface="Comic Sans MS" pitchFamily="66" charset="0"/>
              </a:rPr>
              <a:t>sabonoses</a:t>
            </a:r>
            <a:endParaRPr lang="es-ES" altLang="es-ES" sz="1400" b="1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400" b="1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 b="1">
                <a:solidFill>
                  <a:srgbClr val="000000"/>
                </a:solidFill>
                <a:latin typeface="Comic Sans MS" pitchFamily="66" charset="0"/>
              </a:rPr>
              <a:t>1 </a:t>
            </a:r>
            <a:r>
              <a:rPr lang="es-ES" altLang="es-ES" sz="1400" b="1" err="1">
                <a:solidFill>
                  <a:srgbClr val="000000"/>
                </a:solidFill>
                <a:latin typeface="Comic Sans MS" pitchFamily="66" charset="0"/>
              </a:rPr>
              <a:t>paquet</a:t>
            </a:r>
            <a:r>
              <a:rPr lang="es-ES" altLang="es-ES" sz="1400" b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s-ES" altLang="es-ES" sz="1400" b="1" err="1">
                <a:solidFill>
                  <a:srgbClr val="000000"/>
                </a:solidFill>
                <a:latin typeface="Comic Sans MS" pitchFamily="66" charset="0"/>
              </a:rPr>
              <a:t>tovalloles</a:t>
            </a:r>
            <a:r>
              <a:rPr lang="es-ES" altLang="es-ES" sz="1400" b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s-ES" altLang="es-ES" sz="1400" b="1" err="1">
                <a:solidFill>
                  <a:srgbClr val="000000"/>
                </a:solidFill>
                <a:latin typeface="Comic Sans MS" pitchFamily="66" charset="0"/>
              </a:rPr>
              <a:t>humides</a:t>
            </a:r>
            <a:endParaRPr lang="es-ES" altLang="es-ES" sz="1400" b="1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400" b="1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 b="1">
                <a:solidFill>
                  <a:srgbClr val="000000"/>
                </a:solidFill>
                <a:latin typeface="Comic Sans MS" pitchFamily="66" charset="0"/>
              </a:rPr>
              <a:t>1 </a:t>
            </a:r>
            <a:r>
              <a:rPr lang="es-ES" altLang="es-ES" sz="1400" b="1" err="1">
                <a:solidFill>
                  <a:srgbClr val="000000"/>
                </a:solidFill>
                <a:latin typeface="Comic Sans MS" pitchFamily="66" charset="0"/>
              </a:rPr>
              <a:t>caixa</a:t>
            </a:r>
            <a:r>
              <a:rPr lang="es-ES" altLang="es-ES" sz="1400" b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s-ES" altLang="es-ES" sz="1400" b="1" err="1">
                <a:solidFill>
                  <a:srgbClr val="000000"/>
                </a:solidFill>
                <a:latin typeface="Comic Sans MS" pitchFamily="66" charset="0"/>
              </a:rPr>
              <a:t>mocadors</a:t>
            </a:r>
            <a:endParaRPr lang="es-ES" altLang="es-ES" sz="1400" b="1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400" b="1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 b="1">
                <a:solidFill>
                  <a:srgbClr val="000000"/>
                </a:solidFill>
                <a:latin typeface="Comic Sans MS" pitchFamily="66" charset="0"/>
              </a:rPr>
              <a:t>1 batidor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400" b="1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 b="1">
                <a:solidFill>
                  <a:srgbClr val="000000"/>
                </a:solidFill>
                <a:latin typeface="Comic Sans MS" pitchFamily="66" charset="0"/>
              </a:rPr>
              <a:t>3 </a:t>
            </a:r>
            <a:r>
              <a:rPr lang="es-ES" altLang="es-ES" sz="1400" b="1" err="1">
                <a:solidFill>
                  <a:srgbClr val="000000"/>
                </a:solidFill>
                <a:latin typeface="Comic Sans MS" pitchFamily="66" charset="0"/>
              </a:rPr>
              <a:t>bolquers</a:t>
            </a:r>
            <a:endParaRPr lang="es-ES" altLang="es-ES" sz="1400" b="1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400" b="1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 b="1">
                <a:solidFill>
                  <a:srgbClr val="000000"/>
                </a:solidFill>
                <a:latin typeface="Comic Sans MS" pitchFamily="66" charset="0"/>
              </a:rPr>
              <a:t>1 crema del </a:t>
            </a:r>
            <a:r>
              <a:rPr lang="es-ES" altLang="es-ES" sz="1400" b="1" err="1">
                <a:solidFill>
                  <a:srgbClr val="000000"/>
                </a:solidFill>
                <a:latin typeface="Comic Sans MS" pitchFamily="66" charset="0"/>
              </a:rPr>
              <a:t>culet</a:t>
            </a:r>
            <a:endParaRPr lang="es-ES" altLang="es-ES" sz="1400" b="1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 b="1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 b="1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 b="1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 b="1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 b="1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 b="1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 b="1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 b="1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 b="1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 b="1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b="1">
              <a:solidFill>
                <a:srgbClr val="000000"/>
              </a:solidFill>
            </a:endParaRP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5004048" y="1916832"/>
            <a:ext cx="3024336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 b="1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 b="1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 b="1" dirty="0">
                <a:solidFill>
                  <a:srgbClr val="000000"/>
                </a:solidFill>
                <a:latin typeface="Comic Sans MS" pitchFamily="66" charset="0"/>
              </a:rPr>
              <a:t>La </a:t>
            </a:r>
            <a:r>
              <a:rPr lang="es-ES" altLang="es-ES" sz="1400" b="1" dirty="0" err="1">
                <a:solidFill>
                  <a:srgbClr val="000000"/>
                </a:solidFill>
                <a:latin typeface="Comic Sans MS" pitchFamily="66" charset="0"/>
              </a:rPr>
              <a:t>motxilla</a:t>
            </a:r>
            <a:r>
              <a:rPr lang="es-ES" altLang="es-ES" sz="1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s-ES" altLang="es-ES" sz="1400" b="1" dirty="0" err="1">
                <a:solidFill>
                  <a:srgbClr val="000000"/>
                </a:solidFill>
                <a:latin typeface="Comic Sans MS" pitchFamily="66" charset="0"/>
              </a:rPr>
              <a:t>amb</a:t>
            </a:r>
            <a:r>
              <a:rPr lang="es-ES" altLang="es-ES" sz="1400" b="1" dirty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400" b="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 b="1" dirty="0">
                <a:solidFill>
                  <a:srgbClr val="000000"/>
                </a:solidFill>
                <a:latin typeface="Comic Sans MS" pitchFamily="66" charset="0"/>
              </a:rPr>
              <a:t>1botella </a:t>
            </a:r>
            <a:r>
              <a:rPr lang="es-ES" altLang="es-ES" sz="1400" b="1" dirty="0" err="1">
                <a:solidFill>
                  <a:srgbClr val="000000"/>
                </a:solidFill>
                <a:latin typeface="Comic Sans MS" pitchFamily="66" charset="0"/>
              </a:rPr>
              <a:t>d’aigua</a:t>
            </a:r>
            <a:r>
              <a:rPr lang="es-ES" altLang="es-ES" sz="1400" b="1" dirty="0">
                <a:solidFill>
                  <a:srgbClr val="000000"/>
                </a:solidFill>
                <a:latin typeface="Comic Sans MS" pitchFamily="66" charset="0"/>
              </a:rPr>
              <a:t> o </a:t>
            </a:r>
            <a:r>
              <a:rPr lang="es-ES" altLang="es-ES" sz="1400" b="1" dirty="0" err="1">
                <a:solidFill>
                  <a:srgbClr val="000000"/>
                </a:solidFill>
                <a:latin typeface="Comic Sans MS" pitchFamily="66" charset="0"/>
              </a:rPr>
              <a:t>gotet</a:t>
            </a:r>
            <a:endParaRPr lang="es-ES" altLang="es-ES" sz="1400" b="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400" b="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 b="1" dirty="0">
                <a:solidFill>
                  <a:srgbClr val="000000"/>
                </a:solidFill>
                <a:latin typeface="Comic Sans MS" pitchFamily="66" charset="0"/>
              </a:rPr>
              <a:t>15 </a:t>
            </a:r>
            <a:r>
              <a:rPr lang="es-ES" altLang="es-ES" sz="1400" b="1" dirty="0" err="1">
                <a:solidFill>
                  <a:srgbClr val="000000"/>
                </a:solidFill>
                <a:latin typeface="Comic Sans MS" pitchFamily="66" charset="0"/>
              </a:rPr>
              <a:t>bolquers</a:t>
            </a:r>
            <a:endParaRPr lang="es-ES" altLang="es-ES" sz="1400" b="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400" b="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 b="1" dirty="0">
                <a:solidFill>
                  <a:srgbClr val="000000"/>
                </a:solidFill>
                <a:latin typeface="Comic Sans MS" pitchFamily="66" charset="0"/>
              </a:rPr>
              <a:t> 5 </a:t>
            </a:r>
            <a:r>
              <a:rPr lang="es-ES" altLang="es-ES" sz="1400" b="1" dirty="0" err="1">
                <a:solidFill>
                  <a:srgbClr val="000000"/>
                </a:solidFill>
                <a:latin typeface="Comic Sans MS" pitchFamily="66" charset="0"/>
              </a:rPr>
              <a:t>pitets</a:t>
            </a:r>
            <a:r>
              <a:rPr lang="es-ES" altLang="es-ES" sz="1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s-ES" altLang="es-ES" sz="1400" b="1" dirty="0" err="1">
                <a:solidFill>
                  <a:srgbClr val="000000"/>
                </a:solidFill>
                <a:latin typeface="Comic Sans MS" pitchFamily="66" charset="0"/>
              </a:rPr>
              <a:t>d’un</a:t>
            </a:r>
            <a:r>
              <a:rPr lang="es-ES" altLang="es-ES" sz="1400" b="1" dirty="0">
                <a:solidFill>
                  <a:srgbClr val="000000"/>
                </a:solidFill>
                <a:latin typeface="Comic Sans MS" pitchFamily="66" charset="0"/>
              </a:rPr>
              <a:t> sol </a:t>
            </a:r>
            <a:r>
              <a:rPr lang="es-ES" altLang="es-ES" sz="1400" b="1" dirty="0" err="1">
                <a:solidFill>
                  <a:srgbClr val="000000"/>
                </a:solidFill>
                <a:latin typeface="Comic Sans MS" pitchFamily="66" charset="0"/>
              </a:rPr>
              <a:t>ús</a:t>
            </a:r>
            <a:r>
              <a:rPr lang="es-ES" altLang="es-ES" sz="1400" b="1" dirty="0">
                <a:solidFill>
                  <a:srgbClr val="000000"/>
                </a:solidFill>
                <a:latin typeface="Comic Sans MS" pitchFamily="66" charset="0"/>
              </a:rPr>
              <a:t> (opcional)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400" b="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 b="1" dirty="0">
                <a:solidFill>
                  <a:srgbClr val="000000"/>
                </a:solidFill>
                <a:latin typeface="Comic Sans MS" pitchFamily="66" charset="0"/>
              </a:rPr>
              <a:t> Babero: </a:t>
            </a:r>
            <a:r>
              <a:rPr lang="es-ES" altLang="es-ES" sz="1400" b="1" dirty="0" err="1">
                <a:solidFill>
                  <a:srgbClr val="000000"/>
                </a:solidFill>
                <a:latin typeface="Comic Sans MS" pitchFamily="66" charset="0"/>
              </a:rPr>
              <a:t>punys</a:t>
            </a:r>
            <a:r>
              <a:rPr lang="es-ES" altLang="es-ES" sz="1400" b="1" dirty="0">
                <a:solidFill>
                  <a:srgbClr val="000000"/>
                </a:solidFill>
                <a:latin typeface="Comic Sans MS" pitchFamily="66" charset="0"/>
              </a:rPr>
              <a:t> i </a:t>
            </a:r>
            <a:r>
              <a:rPr lang="es-ES" altLang="es-ES" sz="1400" b="1" dirty="0" err="1">
                <a:solidFill>
                  <a:srgbClr val="000000"/>
                </a:solidFill>
                <a:latin typeface="Comic Sans MS" pitchFamily="66" charset="0"/>
              </a:rPr>
              <a:t>coll</a:t>
            </a:r>
            <a:r>
              <a:rPr lang="es-ES" altLang="es-ES" sz="1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s-ES" altLang="es-ES" sz="1400" b="1" dirty="0" err="1" smtClean="0">
                <a:solidFill>
                  <a:srgbClr val="000000"/>
                </a:solidFill>
                <a:latin typeface="Comic Sans MS" pitchFamily="66" charset="0"/>
              </a:rPr>
              <a:t>elàstics</a:t>
            </a:r>
            <a:r>
              <a:rPr lang="es-ES" altLang="es-ES" sz="1400" b="1" dirty="0" smtClean="0">
                <a:solidFill>
                  <a:srgbClr val="000000"/>
                </a:solidFill>
                <a:latin typeface="Comic Sans MS" pitchFamily="66" charset="0"/>
              </a:rPr>
              <a:t>     (opcional)</a:t>
            </a:r>
            <a:endParaRPr lang="es-ES" altLang="es-ES" sz="1400" b="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400" b="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s-ES" altLang="es-ES" sz="1400" b="1" dirty="0" err="1">
                <a:solidFill>
                  <a:srgbClr val="000000"/>
                </a:solidFill>
                <a:latin typeface="Comic Sans MS" pitchFamily="66" charset="0"/>
              </a:rPr>
              <a:t>Llençol</a:t>
            </a:r>
            <a:r>
              <a:rPr lang="es-ES" altLang="es-ES" sz="1400" b="1" dirty="0">
                <a:solidFill>
                  <a:srgbClr val="000000"/>
                </a:solidFill>
                <a:latin typeface="Comic Sans MS" pitchFamily="66" charset="0"/>
              </a:rPr>
              <a:t> adaptable</a:t>
            </a:r>
          </a:p>
        </p:txBody>
      </p:sp>
      <p:sp>
        <p:nvSpPr>
          <p:cNvPr id="15372" name="19 CuadroTexto"/>
          <p:cNvSpPr txBox="1">
            <a:spLocks noChangeArrowheads="1"/>
          </p:cNvSpPr>
          <p:nvPr/>
        </p:nvSpPr>
        <p:spPr bwMode="auto">
          <a:xfrm>
            <a:off x="1835696" y="1556792"/>
            <a:ext cx="136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altLang="es-ES" sz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PRIMER DIA</a:t>
            </a:r>
          </a:p>
        </p:txBody>
      </p:sp>
      <p:sp>
        <p:nvSpPr>
          <p:cNvPr id="24" name="23 Estrella de 5 puntas"/>
          <p:cNvSpPr/>
          <p:nvPr/>
        </p:nvSpPr>
        <p:spPr bwMode="auto">
          <a:xfrm>
            <a:off x="4427984" y="4437112"/>
            <a:ext cx="288925" cy="28733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25" name="24 Estrella de 5 puntas"/>
          <p:cNvSpPr/>
          <p:nvPr/>
        </p:nvSpPr>
        <p:spPr bwMode="auto">
          <a:xfrm>
            <a:off x="2843808" y="5445224"/>
            <a:ext cx="288032" cy="28803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26" name="25 Estrella de 5 puntas"/>
          <p:cNvSpPr/>
          <p:nvPr/>
        </p:nvSpPr>
        <p:spPr bwMode="auto">
          <a:xfrm>
            <a:off x="4067944" y="4797152"/>
            <a:ext cx="342900" cy="304800"/>
          </a:xfrm>
          <a:prstGeom prst="star5">
            <a:avLst/>
          </a:prstGeom>
          <a:solidFill>
            <a:srgbClr val="33CCFF"/>
          </a:solidFill>
          <a:ln w="9525" cap="flat" cmpd="sng" algn="ctr">
            <a:solidFill>
              <a:srgbClr val="0AC4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27" name="26 Estrella de 5 puntas"/>
          <p:cNvSpPr/>
          <p:nvPr/>
        </p:nvSpPr>
        <p:spPr bwMode="auto">
          <a:xfrm rot="20971501">
            <a:off x="3819663" y="5270918"/>
            <a:ext cx="503238" cy="483417"/>
          </a:xfrm>
          <a:prstGeom prst="star5">
            <a:avLst/>
          </a:prstGeom>
          <a:solidFill>
            <a:srgbClr val="F5870F"/>
          </a:solidFill>
          <a:ln w="9525" cap="flat" cmpd="sng" algn="ctr">
            <a:solidFill>
              <a:srgbClr val="F587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28" name="27 Estrella de 5 puntas"/>
          <p:cNvSpPr/>
          <p:nvPr/>
        </p:nvSpPr>
        <p:spPr bwMode="auto">
          <a:xfrm rot="839907">
            <a:off x="3136301" y="5017636"/>
            <a:ext cx="720725" cy="720725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29" name="28 Estrella de 5 puntas"/>
          <p:cNvSpPr/>
          <p:nvPr/>
        </p:nvSpPr>
        <p:spPr bwMode="auto">
          <a:xfrm rot="631237">
            <a:off x="4355976" y="5229200"/>
            <a:ext cx="215900" cy="215900"/>
          </a:xfrm>
          <a:prstGeom prst="star5">
            <a:avLst/>
          </a:prstGeom>
          <a:solidFill>
            <a:srgbClr val="D42CB8"/>
          </a:solidFill>
          <a:ln w="9525" cap="flat" cmpd="sng" algn="ctr">
            <a:solidFill>
              <a:srgbClr val="D42C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pic>
        <p:nvPicPr>
          <p:cNvPr id="19" name="18 Imagen" descr="logotipo EI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989785"/>
            <a:ext cx="1152128" cy="648072"/>
          </a:xfrm>
          <a:prstGeom prst="rect">
            <a:avLst/>
          </a:prstGeom>
        </p:spPr>
      </p:pic>
      <p:pic>
        <p:nvPicPr>
          <p:cNvPr id="20" name="19 Imagen" descr="escudo_alzira-pie-680x2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6098009"/>
            <a:ext cx="1656184" cy="515923"/>
          </a:xfrm>
          <a:prstGeom prst="rect">
            <a:avLst/>
          </a:prstGeom>
        </p:spPr>
      </p:pic>
      <p:pic>
        <p:nvPicPr>
          <p:cNvPr id="15362" name="Picture 2" descr="Linda cosa de la escuela de dibujos animados | Vector Prem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7716" y="267272"/>
            <a:ext cx="1161256" cy="1161256"/>
          </a:xfrm>
          <a:prstGeom prst="rect">
            <a:avLst/>
          </a:prstGeom>
          <a:noFill/>
        </p:spPr>
      </p:pic>
      <p:sp>
        <p:nvSpPr>
          <p:cNvPr id="23" name="22 Pergamino horizontal"/>
          <p:cNvSpPr/>
          <p:nvPr/>
        </p:nvSpPr>
        <p:spPr>
          <a:xfrm>
            <a:off x="5580112" y="1412776"/>
            <a:ext cx="1656184" cy="648072"/>
          </a:xfrm>
          <a:prstGeom prst="horizontalScroll">
            <a:avLst/>
          </a:prstGeom>
          <a:solidFill>
            <a:srgbClr val="D42CB8"/>
          </a:solidFill>
          <a:ln>
            <a:solidFill>
              <a:srgbClr val="DF5F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374" name="22 CuadroTexto"/>
          <p:cNvSpPr txBox="1">
            <a:spLocks noChangeArrowheads="1"/>
          </p:cNvSpPr>
          <p:nvPr/>
        </p:nvSpPr>
        <p:spPr bwMode="auto">
          <a:xfrm>
            <a:off x="5730718" y="1598345"/>
            <a:ext cx="15775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altLang="es-ES" sz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CADA SETMANA</a:t>
            </a: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51520" y="3284984"/>
            <a:ext cx="3816424" cy="10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s-ES" altLang="es-ES" sz="1000">
                <a:solidFill>
                  <a:srgbClr val="FF0000"/>
                </a:solidFill>
                <a:latin typeface="Trebuchet MS" panose="020B0603020202020204" pitchFamily="34" charset="0"/>
              </a:rPr>
              <a:t>ÀREES ED.INFANTIL</a:t>
            </a:r>
          </a:p>
          <a:p>
            <a:pPr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s-ES" altLang="es-ES" sz="1000">
                <a:solidFill>
                  <a:srgbClr val="404040"/>
                </a:solidFill>
                <a:latin typeface="Trebuchet MS" panose="020B0603020202020204" pitchFamily="34" charset="0"/>
              </a:rPr>
              <a:t>1) </a:t>
            </a:r>
            <a:r>
              <a:rPr lang="es-ES" altLang="es-ES" sz="1000" b="1" err="1">
                <a:solidFill>
                  <a:srgbClr val="404040"/>
                </a:solidFill>
                <a:latin typeface="Trebuchet MS" panose="020B0603020202020204" pitchFamily="34" charset="0"/>
              </a:rPr>
              <a:t>Creixement</a:t>
            </a:r>
            <a:r>
              <a:rPr lang="es-ES" altLang="es-ES" sz="1000" b="1">
                <a:solidFill>
                  <a:srgbClr val="404040"/>
                </a:solidFill>
                <a:latin typeface="Trebuchet MS" panose="020B0603020202020204" pitchFamily="34" charset="0"/>
              </a:rPr>
              <a:t> en </a:t>
            </a:r>
            <a:r>
              <a:rPr lang="es-ES" altLang="es-ES" sz="1000" b="1" err="1">
                <a:solidFill>
                  <a:srgbClr val="404040"/>
                </a:solidFill>
                <a:latin typeface="Trebuchet MS" panose="020B0603020202020204" pitchFamily="34" charset="0"/>
              </a:rPr>
              <a:t>harmonia</a:t>
            </a:r>
            <a:r>
              <a:rPr lang="es-ES" altLang="es-ES" sz="1000">
                <a:solidFill>
                  <a:srgbClr val="404040"/>
                </a:solidFill>
                <a:latin typeface="Trebuchet MS" panose="020B0603020202020204" pitchFamily="34" charset="0"/>
              </a:rPr>
              <a:t>. </a:t>
            </a:r>
          </a:p>
          <a:p>
            <a:pPr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s-ES" altLang="es-ES" sz="1000">
                <a:solidFill>
                  <a:srgbClr val="404040"/>
                </a:solidFill>
                <a:latin typeface="Trebuchet MS" panose="020B0603020202020204" pitchFamily="34" charset="0"/>
              </a:rPr>
              <a:t>2) </a:t>
            </a:r>
            <a:r>
              <a:rPr lang="es-ES" altLang="es-ES" sz="1000" b="1" err="1">
                <a:solidFill>
                  <a:srgbClr val="404040"/>
                </a:solidFill>
                <a:latin typeface="Trebuchet MS" panose="020B0603020202020204" pitchFamily="34" charset="0"/>
              </a:rPr>
              <a:t>Descobriment</a:t>
            </a:r>
            <a:r>
              <a:rPr lang="es-ES" altLang="es-ES" sz="1000" b="1">
                <a:solidFill>
                  <a:srgbClr val="404040"/>
                </a:solidFill>
                <a:latin typeface="Trebuchet MS" panose="020B0603020202020204" pitchFamily="34" charset="0"/>
              </a:rPr>
              <a:t> i </a:t>
            </a:r>
            <a:r>
              <a:rPr lang="es-ES" altLang="es-ES" sz="1000" b="1" err="1">
                <a:solidFill>
                  <a:srgbClr val="404040"/>
                </a:solidFill>
                <a:latin typeface="Trebuchet MS" panose="020B0603020202020204" pitchFamily="34" charset="0"/>
              </a:rPr>
              <a:t>exploració</a:t>
            </a:r>
            <a:r>
              <a:rPr lang="es-ES" altLang="es-ES" sz="1000" b="1">
                <a:solidFill>
                  <a:srgbClr val="404040"/>
                </a:solidFill>
                <a:latin typeface="Trebuchet MS" panose="020B0603020202020204" pitchFamily="34" charset="0"/>
              </a:rPr>
              <a:t> de </a:t>
            </a:r>
            <a:r>
              <a:rPr lang="es-ES" altLang="es-ES" sz="1000" b="1" err="1">
                <a:solidFill>
                  <a:srgbClr val="404040"/>
                </a:solidFill>
                <a:latin typeface="Trebuchet MS" panose="020B0603020202020204" pitchFamily="34" charset="0"/>
              </a:rPr>
              <a:t>l’entorn</a:t>
            </a:r>
            <a:r>
              <a:rPr lang="es-ES" altLang="es-ES" sz="1000">
                <a:solidFill>
                  <a:srgbClr val="404040"/>
                </a:solidFill>
                <a:latin typeface="Trebuchet MS" panose="020B0603020202020204" pitchFamily="34" charset="0"/>
              </a:rPr>
              <a:t>. </a:t>
            </a:r>
          </a:p>
          <a:p>
            <a:pPr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s-ES" altLang="es-ES" sz="1000">
                <a:solidFill>
                  <a:srgbClr val="404040"/>
                </a:solidFill>
                <a:latin typeface="Trebuchet MS" panose="020B0603020202020204" pitchFamily="34" charset="0"/>
              </a:rPr>
              <a:t>3) </a:t>
            </a:r>
            <a:r>
              <a:rPr lang="es-ES" altLang="es-ES" sz="1000" b="1" err="1">
                <a:solidFill>
                  <a:srgbClr val="404040"/>
                </a:solidFill>
                <a:latin typeface="Trebuchet MS" panose="020B0603020202020204" pitchFamily="34" charset="0"/>
              </a:rPr>
              <a:t>Comunicació</a:t>
            </a:r>
            <a:r>
              <a:rPr lang="es-ES" altLang="es-ES" sz="1000" b="1">
                <a:solidFill>
                  <a:srgbClr val="404040"/>
                </a:solidFill>
                <a:latin typeface="Trebuchet MS" panose="020B0603020202020204" pitchFamily="34" charset="0"/>
              </a:rPr>
              <a:t> i </a:t>
            </a:r>
            <a:r>
              <a:rPr lang="es-ES" altLang="es-ES" sz="1000" b="1" err="1">
                <a:solidFill>
                  <a:srgbClr val="404040"/>
                </a:solidFill>
                <a:latin typeface="Trebuchet MS" panose="020B0603020202020204" pitchFamily="34" charset="0"/>
              </a:rPr>
              <a:t>representació</a:t>
            </a:r>
            <a:r>
              <a:rPr lang="es-ES" altLang="es-ES" sz="1000" b="1">
                <a:solidFill>
                  <a:srgbClr val="404040"/>
                </a:solidFill>
                <a:latin typeface="Trebuchet MS" panose="020B0603020202020204" pitchFamily="34" charset="0"/>
              </a:rPr>
              <a:t> de la </a:t>
            </a:r>
            <a:r>
              <a:rPr lang="es-ES" altLang="es-ES" sz="1000" b="1" err="1">
                <a:solidFill>
                  <a:srgbClr val="404040"/>
                </a:solidFill>
                <a:latin typeface="Trebuchet MS" panose="020B0603020202020204" pitchFamily="34" charset="0"/>
              </a:rPr>
              <a:t>realitat</a:t>
            </a:r>
            <a:r>
              <a:rPr lang="es-ES" altLang="es-ES" sz="1000">
                <a:solidFill>
                  <a:srgbClr val="404040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925638" y="6308725"/>
            <a:ext cx="5275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s-ES" altLang="es-ES" b="1">
                <a:solidFill>
                  <a:srgbClr val="FFFFFF"/>
                </a:solidFill>
                <a:latin typeface="Agency FB" panose="020B0503020202020204" pitchFamily="34" charset="0"/>
              </a:rPr>
              <a:t>EIMA </a:t>
            </a:r>
            <a:r>
              <a:rPr lang="es-ES" altLang="es-ES" b="1" err="1">
                <a:solidFill>
                  <a:srgbClr val="FFFFFF"/>
                </a:solidFill>
                <a:latin typeface="Agency FB" panose="020B0503020202020204" pitchFamily="34" charset="0"/>
              </a:rPr>
              <a:t>Escoles</a:t>
            </a:r>
            <a:r>
              <a:rPr lang="es-ES" altLang="es-ES" b="1">
                <a:solidFill>
                  <a:srgbClr val="FFFFFF"/>
                </a:solidFill>
                <a:latin typeface="Agency FB" panose="020B0503020202020204" pitchFamily="34" charset="0"/>
              </a:rPr>
              <a:t> </a:t>
            </a:r>
            <a:r>
              <a:rPr lang="es-ES" altLang="es-ES" b="1" err="1">
                <a:solidFill>
                  <a:srgbClr val="FFFFFF"/>
                </a:solidFill>
                <a:latin typeface="Agency FB" panose="020B0503020202020204" pitchFamily="34" charset="0"/>
              </a:rPr>
              <a:t>Infantils</a:t>
            </a:r>
            <a:r>
              <a:rPr lang="es-ES" altLang="es-ES" b="1">
                <a:solidFill>
                  <a:srgbClr val="FFFFFF"/>
                </a:solidFill>
                <a:latin typeface="Agency FB" panose="020B0503020202020204" pitchFamily="34" charset="0"/>
              </a:rPr>
              <a:t> </a:t>
            </a:r>
            <a:r>
              <a:rPr lang="es-ES" altLang="es-ES" b="1" err="1">
                <a:solidFill>
                  <a:srgbClr val="FFFFFF"/>
                </a:solidFill>
                <a:latin typeface="Agency FB" panose="020B0503020202020204" pitchFamily="34" charset="0"/>
              </a:rPr>
              <a:t>Municipals</a:t>
            </a:r>
            <a:r>
              <a:rPr lang="es-ES" altLang="es-ES" b="1">
                <a:solidFill>
                  <a:srgbClr val="FFFFFF"/>
                </a:solidFill>
                <a:latin typeface="Agency FB" panose="020B0503020202020204" pitchFamily="34" charset="0"/>
              </a:rPr>
              <a:t>  </a:t>
            </a:r>
            <a:r>
              <a:rPr lang="es-ES" altLang="es-ES" b="1" err="1">
                <a:solidFill>
                  <a:srgbClr val="FFFFFF"/>
                </a:solidFill>
                <a:latin typeface="Agency FB" panose="020B0503020202020204" pitchFamily="34" charset="0"/>
              </a:rPr>
              <a:t>Alzira</a:t>
            </a:r>
            <a:endParaRPr lang="es-ES" altLang="es-ES" b="1">
              <a:solidFill>
                <a:srgbClr val="FFFFFF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solidFill>
            <a:srgbClr val="F69932"/>
          </a:solidFill>
        </p:spPr>
        <p:txBody>
          <a:bodyPr wrap="square" rtlCol="0">
            <a:spAutoFit/>
          </a:bodyPr>
          <a:lstStyle/>
          <a:p>
            <a:r>
              <a:rPr lang="es-ES"/>
              <a:t>                       </a:t>
            </a:r>
            <a:r>
              <a:rPr lang="es-ES" b="1"/>
              <a:t>INTERVENCIÓ EDUCATIVA A LES ESCOLES INFANTILS</a:t>
            </a:r>
          </a:p>
        </p:txBody>
      </p:sp>
      <p:pic>
        <p:nvPicPr>
          <p:cNvPr id="10" name="9 Imagen" descr="escudo_alzira-pie-680x2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309320"/>
            <a:ext cx="1296144" cy="403766"/>
          </a:xfrm>
          <a:prstGeom prst="rect">
            <a:avLst/>
          </a:prstGeom>
        </p:spPr>
      </p:pic>
      <p:pic>
        <p:nvPicPr>
          <p:cNvPr id="7" name="6 Imagen" descr="logotipo EI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6065771"/>
            <a:ext cx="1008112" cy="611254"/>
          </a:xfrm>
          <a:prstGeom prst="rect">
            <a:avLst/>
          </a:prstGeom>
        </p:spPr>
      </p:pic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="" xmlns:a16="http://schemas.microsoft.com/office/drawing/2014/main" id="{3A4B8B16-7519-55C6-B8DB-5324C8804E5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5051" t="25225" r="6478" b="8108"/>
          <a:stretch>
            <a:fillRect/>
          </a:stretch>
        </p:blipFill>
        <p:spPr>
          <a:xfrm>
            <a:off x="3923928" y="1772816"/>
            <a:ext cx="4608512" cy="19518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80436" y="670150"/>
            <a:ext cx="4842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s-ES" altLang="es-ES" sz="1400">
                <a:solidFill>
                  <a:srgbClr val="404040"/>
                </a:solidFill>
                <a:latin typeface="Trebuchet MS"/>
                <a:ea typeface="Microsoft YaHei"/>
              </a:rPr>
              <a:t>PRIMER CICLE D’EDUCACIÓ INFANTIL 0-3 ANYS</a:t>
            </a:r>
            <a:endParaRPr lang="es-ES" altLang="es-ES" sz="1400">
              <a:solidFill>
                <a:srgbClr val="FF0000"/>
              </a:solidFill>
              <a:latin typeface="Trebuchet MS"/>
              <a:ea typeface="Microsoft YaHei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112474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>
                <a:solidFill>
                  <a:schemeClr val="tx1"/>
                </a:solidFill>
              </a:rPr>
              <a:t>La </a:t>
            </a:r>
            <a:r>
              <a:rPr lang="es-ES" sz="1200" err="1">
                <a:solidFill>
                  <a:schemeClr val="tx1"/>
                </a:solidFill>
              </a:rPr>
              <a:t>finalitat</a:t>
            </a:r>
            <a:r>
              <a:rPr lang="es-ES" sz="1200">
                <a:solidFill>
                  <a:schemeClr val="tx1"/>
                </a:solidFill>
              </a:rPr>
              <a:t> de l’ </a:t>
            </a:r>
            <a:r>
              <a:rPr lang="es-ES" sz="1200" err="1">
                <a:solidFill>
                  <a:schemeClr val="tx1"/>
                </a:solidFill>
              </a:rPr>
              <a:t>Educació</a:t>
            </a:r>
            <a:r>
              <a:rPr lang="es-ES" sz="1200">
                <a:solidFill>
                  <a:schemeClr val="tx1"/>
                </a:solidFill>
              </a:rPr>
              <a:t> Infantil </a:t>
            </a:r>
            <a:r>
              <a:rPr lang="es-ES" sz="1200" err="1">
                <a:solidFill>
                  <a:schemeClr val="tx1"/>
                </a:solidFill>
              </a:rPr>
              <a:t>és</a:t>
            </a:r>
            <a:r>
              <a:rPr lang="es-ES" sz="1200">
                <a:solidFill>
                  <a:schemeClr val="tx1"/>
                </a:solidFill>
              </a:rPr>
              <a:t> contribuir al </a:t>
            </a:r>
            <a:r>
              <a:rPr lang="es-ES" sz="1200" err="1">
                <a:solidFill>
                  <a:schemeClr val="tx1"/>
                </a:solidFill>
              </a:rPr>
              <a:t>desenvolupament</a:t>
            </a:r>
            <a:r>
              <a:rPr lang="es-ES" sz="1200">
                <a:solidFill>
                  <a:schemeClr val="tx1"/>
                </a:solidFill>
              </a:rPr>
              <a:t> integral i </a:t>
            </a:r>
            <a:r>
              <a:rPr lang="es-ES" sz="1200" err="1">
                <a:solidFill>
                  <a:schemeClr val="tx1"/>
                </a:solidFill>
              </a:rPr>
              <a:t>harmònic</a:t>
            </a:r>
            <a:r>
              <a:rPr lang="es-ES" sz="1200">
                <a:solidFill>
                  <a:schemeClr val="tx1"/>
                </a:solidFill>
              </a:rPr>
              <a:t> de la </a:t>
            </a:r>
            <a:r>
              <a:rPr lang="es-ES" sz="1200" err="1">
                <a:solidFill>
                  <a:schemeClr val="tx1"/>
                </a:solidFill>
              </a:rPr>
              <a:t>xiqueta</a:t>
            </a:r>
            <a:r>
              <a:rPr lang="es-ES" sz="1200">
                <a:solidFill>
                  <a:schemeClr val="tx1"/>
                </a:solidFill>
              </a:rPr>
              <a:t> i el </a:t>
            </a:r>
            <a:r>
              <a:rPr lang="es-ES" sz="1200" err="1">
                <a:solidFill>
                  <a:schemeClr val="tx1"/>
                </a:solidFill>
              </a:rPr>
              <a:t>xiquet</a:t>
            </a:r>
            <a:r>
              <a:rPr lang="es-ES" sz="1200">
                <a:solidFill>
                  <a:schemeClr val="tx1"/>
                </a:solidFill>
              </a:rPr>
              <a:t> en totes les </a:t>
            </a:r>
            <a:r>
              <a:rPr lang="es-ES" sz="1200" err="1">
                <a:solidFill>
                  <a:schemeClr val="tx1"/>
                </a:solidFill>
              </a:rPr>
              <a:t>dimensions</a:t>
            </a:r>
            <a:r>
              <a:rPr lang="es-ES" sz="1200">
                <a:solidFill>
                  <a:schemeClr val="tx1"/>
                </a:solidFill>
              </a:rPr>
              <a:t>: </a:t>
            </a:r>
            <a:r>
              <a:rPr lang="es-ES" sz="1200" err="1">
                <a:solidFill>
                  <a:schemeClr val="tx1"/>
                </a:solidFill>
              </a:rPr>
              <a:t>física,emocional,afectiva,sexual,social,cognitiva,artística</a:t>
            </a:r>
            <a:r>
              <a:rPr lang="es-ES" sz="1200">
                <a:solidFill>
                  <a:schemeClr val="tx1"/>
                </a:solidFill>
              </a:rPr>
              <a:t> i cultural. Potenciar </a:t>
            </a:r>
            <a:r>
              <a:rPr lang="es-ES" sz="1200" err="1">
                <a:solidFill>
                  <a:schemeClr val="tx1"/>
                </a:solidFill>
              </a:rPr>
              <a:t>l’autonomia</a:t>
            </a:r>
            <a:r>
              <a:rPr lang="es-ES" sz="1200">
                <a:solidFill>
                  <a:schemeClr val="tx1"/>
                </a:solidFill>
              </a:rPr>
              <a:t> personal i facilitar que </a:t>
            </a:r>
            <a:r>
              <a:rPr lang="es-ES" sz="1200" err="1">
                <a:solidFill>
                  <a:schemeClr val="tx1"/>
                </a:solidFill>
              </a:rPr>
              <a:t>puguen</a:t>
            </a:r>
            <a:r>
              <a:rPr lang="es-ES" sz="1200">
                <a:solidFill>
                  <a:schemeClr val="tx1"/>
                </a:solidFill>
              </a:rPr>
              <a:t> </a:t>
            </a:r>
            <a:r>
              <a:rPr lang="es-ES" sz="1200" err="1">
                <a:solidFill>
                  <a:schemeClr val="tx1"/>
                </a:solidFill>
              </a:rPr>
              <a:t>desenvolupar</a:t>
            </a:r>
            <a:r>
              <a:rPr lang="es-ES" sz="1200">
                <a:solidFill>
                  <a:schemeClr val="tx1"/>
                </a:solidFill>
              </a:rPr>
              <a:t> una </a:t>
            </a:r>
            <a:r>
              <a:rPr lang="es-ES" sz="1200" err="1">
                <a:solidFill>
                  <a:schemeClr val="tx1"/>
                </a:solidFill>
              </a:rPr>
              <a:t>imatge</a:t>
            </a:r>
            <a:r>
              <a:rPr lang="es-ES" sz="1200">
                <a:solidFill>
                  <a:schemeClr val="tx1"/>
                </a:solidFill>
              </a:rPr>
              <a:t> </a:t>
            </a:r>
            <a:r>
              <a:rPr lang="es-ES" sz="1200" err="1">
                <a:solidFill>
                  <a:schemeClr val="tx1"/>
                </a:solidFill>
              </a:rPr>
              <a:t>positiva,equilibrada</a:t>
            </a:r>
            <a:r>
              <a:rPr lang="es-ES" sz="1200">
                <a:solidFill>
                  <a:schemeClr val="tx1"/>
                </a:solidFill>
              </a:rPr>
              <a:t> i </a:t>
            </a:r>
            <a:r>
              <a:rPr lang="es-ES" sz="1200" err="1">
                <a:solidFill>
                  <a:schemeClr val="tx1"/>
                </a:solidFill>
              </a:rPr>
              <a:t>igualitària</a:t>
            </a:r>
            <a:r>
              <a:rPr lang="es-ES" sz="1200">
                <a:solidFill>
                  <a:schemeClr val="tx1"/>
                </a:solidFill>
              </a:rPr>
              <a:t> de si </a:t>
            </a:r>
            <a:r>
              <a:rPr lang="es-ES" sz="1200" err="1">
                <a:solidFill>
                  <a:schemeClr val="tx1"/>
                </a:solidFill>
              </a:rPr>
              <a:t>mateix</a:t>
            </a:r>
            <a:r>
              <a:rPr lang="es-ES" sz="1200">
                <a:solidFill>
                  <a:schemeClr val="tx1"/>
                </a:solidFill>
              </a:rPr>
              <a:t> </a:t>
            </a:r>
            <a:r>
              <a:rPr lang="es-ES" sz="1200" err="1">
                <a:solidFill>
                  <a:schemeClr val="tx1"/>
                </a:solidFill>
              </a:rPr>
              <a:t>d’acord</a:t>
            </a:r>
            <a:r>
              <a:rPr lang="es-ES" sz="1200">
                <a:solidFill>
                  <a:schemeClr val="tx1"/>
                </a:solidFill>
              </a:rPr>
              <a:t> </a:t>
            </a:r>
            <a:r>
              <a:rPr lang="es-ES" sz="1200" err="1">
                <a:solidFill>
                  <a:schemeClr val="tx1"/>
                </a:solidFill>
              </a:rPr>
              <a:t>amb</a:t>
            </a:r>
            <a:r>
              <a:rPr lang="es-ES" sz="1200">
                <a:solidFill>
                  <a:schemeClr val="tx1"/>
                </a:solidFill>
              </a:rPr>
              <a:t> les </a:t>
            </a:r>
            <a:r>
              <a:rPr lang="es-ES" sz="1200" err="1">
                <a:solidFill>
                  <a:schemeClr val="tx1"/>
                </a:solidFill>
              </a:rPr>
              <a:t>seues</a:t>
            </a:r>
            <a:r>
              <a:rPr lang="es-ES" sz="1200">
                <a:solidFill>
                  <a:schemeClr val="tx1"/>
                </a:solidFill>
              </a:rPr>
              <a:t> </a:t>
            </a:r>
            <a:r>
              <a:rPr lang="es-ES" sz="1200" err="1">
                <a:solidFill>
                  <a:schemeClr val="tx1"/>
                </a:solidFill>
              </a:rPr>
              <a:t>característiques</a:t>
            </a:r>
            <a:r>
              <a:rPr lang="es-ES" sz="1200">
                <a:solidFill>
                  <a:schemeClr val="tx1"/>
                </a:solidFill>
              </a:rPr>
              <a:t> </a:t>
            </a:r>
            <a:r>
              <a:rPr lang="es-ES" sz="1200" err="1">
                <a:solidFill>
                  <a:schemeClr val="tx1"/>
                </a:solidFill>
              </a:rPr>
              <a:t>personals</a:t>
            </a:r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3528" y="4581128"/>
            <a:ext cx="792088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>
                <a:solidFill>
                  <a:srgbClr val="FF0000"/>
                </a:solidFill>
              </a:rPr>
              <a:t>METODOLOGIA  </a:t>
            </a:r>
            <a:r>
              <a:rPr lang="es-ES" sz="1100">
                <a:solidFill>
                  <a:schemeClr val="tx1"/>
                </a:solidFill>
              </a:rPr>
              <a:t>Activa i participativa.</a:t>
            </a:r>
          </a:p>
          <a:p>
            <a:pPr algn="just"/>
            <a:r>
              <a:rPr lang="es-ES" sz="1100" err="1">
                <a:solidFill>
                  <a:schemeClr val="tx1"/>
                </a:solidFill>
              </a:rPr>
              <a:t>Els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infants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tenen</a:t>
            </a:r>
            <a:r>
              <a:rPr lang="es-ES" sz="1100">
                <a:solidFill>
                  <a:schemeClr val="tx1"/>
                </a:solidFill>
              </a:rPr>
              <a:t> una cultura </a:t>
            </a:r>
            <a:r>
              <a:rPr lang="es-ES" sz="1100" err="1">
                <a:solidFill>
                  <a:schemeClr val="tx1"/>
                </a:solidFill>
              </a:rPr>
              <a:t>pròpia</a:t>
            </a:r>
            <a:r>
              <a:rPr lang="es-ES" sz="1100">
                <a:solidFill>
                  <a:schemeClr val="tx1"/>
                </a:solidFill>
              </a:rPr>
              <a:t> que </a:t>
            </a:r>
            <a:r>
              <a:rPr lang="es-ES" sz="1100" err="1">
                <a:solidFill>
                  <a:schemeClr val="tx1"/>
                </a:solidFill>
              </a:rPr>
              <a:t>els</a:t>
            </a:r>
            <a:r>
              <a:rPr lang="es-ES" sz="1100">
                <a:solidFill>
                  <a:schemeClr val="tx1"/>
                </a:solidFill>
              </a:rPr>
              <a:t> fa </a:t>
            </a:r>
            <a:r>
              <a:rPr lang="es-ES" sz="1100" err="1">
                <a:solidFill>
                  <a:schemeClr val="tx1"/>
                </a:solidFill>
              </a:rPr>
              <a:t>veure</a:t>
            </a:r>
            <a:r>
              <a:rPr lang="es-ES" sz="1100">
                <a:solidFill>
                  <a:schemeClr val="tx1"/>
                </a:solidFill>
              </a:rPr>
              <a:t>, sentir, </a:t>
            </a:r>
            <a:r>
              <a:rPr lang="es-ES" sz="1100" err="1">
                <a:solidFill>
                  <a:schemeClr val="tx1"/>
                </a:solidFill>
              </a:rPr>
              <a:t>descobrir</a:t>
            </a:r>
            <a:r>
              <a:rPr lang="es-ES" sz="1100">
                <a:solidFill>
                  <a:schemeClr val="tx1"/>
                </a:solidFill>
              </a:rPr>
              <a:t> i pensar el </a:t>
            </a:r>
            <a:r>
              <a:rPr lang="es-ES" sz="1100" err="1">
                <a:solidFill>
                  <a:schemeClr val="tx1"/>
                </a:solidFill>
              </a:rPr>
              <a:t>món</a:t>
            </a:r>
            <a:r>
              <a:rPr lang="es-ES" sz="1100">
                <a:solidFill>
                  <a:schemeClr val="tx1"/>
                </a:solidFill>
              </a:rPr>
              <a:t> i </a:t>
            </a:r>
            <a:r>
              <a:rPr lang="es-ES" sz="1100" err="1">
                <a:solidFill>
                  <a:schemeClr val="tx1"/>
                </a:solidFill>
              </a:rPr>
              <a:t>establir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relacions</a:t>
            </a:r>
            <a:r>
              <a:rPr lang="es-ES" sz="1100">
                <a:solidFill>
                  <a:schemeClr val="tx1"/>
                </a:solidFill>
              </a:rPr>
              <a:t> de manera </a:t>
            </a:r>
            <a:r>
              <a:rPr lang="es-ES" sz="1100" err="1">
                <a:solidFill>
                  <a:schemeClr val="tx1"/>
                </a:solidFill>
              </a:rPr>
              <a:t>diferent</a:t>
            </a:r>
            <a:r>
              <a:rPr lang="es-ES" sz="1100">
                <a:solidFill>
                  <a:schemeClr val="tx1"/>
                </a:solidFill>
              </a:rPr>
              <a:t>    a </a:t>
            </a:r>
            <a:r>
              <a:rPr lang="es-ES" sz="1100" err="1">
                <a:solidFill>
                  <a:schemeClr val="tx1"/>
                </a:solidFill>
              </a:rPr>
              <a:t>l’adult.I</a:t>
            </a:r>
            <a:r>
              <a:rPr lang="es-ES" sz="1100">
                <a:solidFill>
                  <a:schemeClr val="tx1"/>
                </a:solidFill>
              </a:rPr>
              <a:t> totes les </a:t>
            </a:r>
            <a:r>
              <a:rPr lang="es-ES" sz="1100" err="1">
                <a:solidFill>
                  <a:schemeClr val="tx1"/>
                </a:solidFill>
              </a:rPr>
              <a:t>seues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maneres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són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válides</a:t>
            </a:r>
            <a:r>
              <a:rPr lang="es-ES" sz="110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ES" sz="110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s-ES" sz="1100" err="1">
                <a:solidFill>
                  <a:schemeClr val="tx1"/>
                </a:solidFill>
              </a:rPr>
              <a:t>Equip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educatiu</a:t>
            </a:r>
            <a:r>
              <a:rPr lang="es-ES" sz="1100">
                <a:solidFill>
                  <a:schemeClr val="tx1"/>
                </a:solidFill>
              </a:rPr>
              <a:t> té dos </a:t>
            </a:r>
            <a:r>
              <a:rPr lang="es-ES" sz="1100" err="1">
                <a:solidFill>
                  <a:schemeClr val="tx1"/>
                </a:solidFill>
              </a:rPr>
              <a:t>funcions</a:t>
            </a:r>
            <a:r>
              <a:rPr lang="es-ES" sz="1100">
                <a:solidFill>
                  <a:schemeClr val="tx1"/>
                </a:solidFill>
              </a:rPr>
              <a:t>: una </a:t>
            </a:r>
            <a:r>
              <a:rPr lang="es-ES" sz="1100" err="1">
                <a:solidFill>
                  <a:schemeClr val="tx1"/>
                </a:solidFill>
              </a:rPr>
              <a:t>acompanyar</a:t>
            </a:r>
            <a:r>
              <a:rPr lang="es-ES" sz="1100">
                <a:solidFill>
                  <a:schemeClr val="tx1"/>
                </a:solidFill>
              </a:rPr>
              <a:t> la </a:t>
            </a:r>
            <a:r>
              <a:rPr lang="es-ES" sz="1100" err="1">
                <a:solidFill>
                  <a:schemeClr val="tx1"/>
                </a:solidFill>
              </a:rPr>
              <a:t>xiqueta</a:t>
            </a:r>
            <a:r>
              <a:rPr lang="es-ES" sz="1100">
                <a:solidFill>
                  <a:schemeClr val="tx1"/>
                </a:solidFill>
              </a:rPr>
              <a:t> i el </a:t>
            </a:r>
            <a:r>
              <a:rPr lang="es-ES" sz="1100" err="1">
                <a:solidFill>
                  <a:schemeClr val="tx1"/>
                </a:solidFill>
              </a:rPr>
              <a:t>xiquet</a:t>
            </a:r>
            <a:r>
              <a:rPr lang="es-ES" sz="1100">
                <a:solidFill>
                  <a:schemeClr val="tx1"/>
                </a:solidFill>
              </a:rPr>
              <a:t> en el </a:t>
            </a:r>
            <a:r>
              <a:rPr lang="es-ES" sz="1100" err="1">
                <a:solidFill>
                  <a:schemeClr val="tx1"/>
                </a:solidFill>
              </a:rPr>
              <a:t>seu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procés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d’aprenentatge</a:t>
            </a:r>
            <a:r>
              <a:rPr lang="es-ES" sz="1100">
                <a:solidFill>
                  <a:schemeClr val="tx1"/>
                </a:solidFill>
              </a:rPr>
              <a:t>, </a:t>
            </a:r>
            <a:r>
              <a:rPr lang="es-ES" sz="1100" err="1">
                <a:solidFill>
                  <a:schemeClr val="tx1"/>
                </a:solidFill>
              </a:rPr>
              <a:t>transmetre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seguretat</a:t>
            </a:r>
            <a:r>
              <a:rPr lang="es-ES" sz="1100">
                <a:solidFill>
                  <a:schemeClr val="tx1"/>
                </a:solidFill>
              </a:rPr>
              <a:t> i </a:t>
            </a:r>
            <a:r>
              <a:rPr lang="es-ES" sz="1100" err="1">
                <a:solidFill>
                  <a:schemeClr val="tx1"/>
                </a:solidFill>
              </a:rPr>
              <a:t>acceptació</a:t>
            </a:r>
            <a:r>
              <a:rPr lang="es-ES" sz="1100">
                <a:solidFill>
                  <a:schemeClr val="tx1"/>
                </a:solidFill>
              </a:rPr>
              <a:t>. </a:t>
            </a:r>
            <a:r>
              <a:rPr lang="es-ES" sz="1100" err="1">
                <a:solidFill>
                  <a:schemeClr val="tx1"/>
                </a:solidFill>
              </a:rPr>
              <a:t>Com</a:t>
            </a:r>
            <a:r>
              <a:rPr lang="es-ES" sz="1100">
                <a:solidFill>
                  <a:schemeClr val="tx1"/>
                </a:solidFill>
              </a:rPr>
              <a:t>? </a:t>
            </a:r>
            <a:r>
              <a:rPr lang="es-ES" sz="1100" err="1">
                <a:solidFill>
                  <a:schemeClr val="tx1"/>
                </a:solidFill>
              </a:rPr>
              <a:t>mitjançant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propostes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basades</a:t>
            </a:r>
            <a:r>
              <a:rPr lang="es-ES" sz="1100">
                <a:solidFill>
                  <a:schemeClr val="tx1"/>
                </a:solidFill>
              </a:rPr>
              <a:t> en el </a:t>
            </a:r>
            <a:r>
              <a:rPr lang="es-ES" sz="1100" err="1">
                <a:solidFill>
                  <a:schemeClr val="tx1"/>
                </a:solidFill>
              </a:rPr>
              <a:t>joc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lliure</a:t>
            </a:r>
            <a:r>
              <a:rPr lang="es-ES" sz="1100">
                <a:solidFill>
                  <a:schemeClr val="tx1"/>
                </a:solidFill>
              </a:rPr>
              <a:t> en ambientes </a:t>
            </a:r>
            <a:r>
              <a:rPr lang="es-ES" sz="1100" err="1">
                <a:solidFill>
                  <a:schemeClr val="tx1"/>
                </a:solidFill>
              </a:rPr>
              <a:t>cuidats</a:t>
            </a:r>
            <a:r>
              <a:rPr lang="es-ES" sz="1100">
                <a:solidFill>
                  <a:schemeClr val="tx1"/>
                </a:solidFill>
              </a:rPr>
              <a:t> i </a:t>
            </a:r>
            <a:r>
              <a:rPr lang="es-ES" sz="1100" err="1">
                <a:solidFill>
                  <a:schemeClr val="tx1"/>
                </a:solidFill>
              </a:rPr>
              <a:t>enriquidors</a:t>
            </a:r>
            <a:r>
              <a:rPr lang="es-ES" sz="1100">
                <a:solidFill>
                  <a:schemeClr val="tx1"/>
                </a:solidFill>
              </a:rPr>
              <a:t>.</a:t>
            </a:r>
          </a:p>
          <a:p>
            <a:pPr algn="just"/>
            <a:endParaRPr lang="es-ES" sz="1100">
              <a:solidFill>
                <a:schemeClr val="tx1"/>
              </a:solidFill>
            </a:endParaRPr>
          </a:p>
          <a:p>
            <a:pPr algn="just"/>
            <a:r>
              <a:rPr lang="es-ES" sz="1100" err="1">
                <a:solidFill>
                  <a:schemeClr val="tx1"/>
                </a:solidFill>
              </a:rPr>
              <a:t>L’altra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funció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és</a:t>
            </a:r>
            <a:r>
              <a:rPr lang="es-ES" sz="1100">
                <a:solidFill>
                  <a:schemeClr val="tx1"/>
                </a:solidFill>
              </a:rPr>
              <a:t> la de reflexionar sobre la </a:t>
            </a:r>
            <a:r>
              <a:rPr lang="es-ES" sz="1100" err="1">
                <a:solidFill>
                  <a:schemeClr val="tx1"/>
                </a:solidFill>
              </a:rPr>
              <a:t>seua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pràctica</a:t>
            </a:r>
            <a:r>
              <a:rPr lang="es-ES" sz="1100">
                <a:solidFill>
                  <a:schemeClr val="tx1"/>
                </a:solidFill>
              </a:rPr>
              <a:t> educativa per poder evaluar </a:t>
            </a:r>
            <a:r>
              <a:rPr lang="es-ES" sz="1100" err="1">
                <a:solidFill>
                  <a:schemeClr val="tx1"/>
                </a:solidFill>
              </a:rPr>
              <a:t>aquestes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100" err="1">
                <a:solidFill>
                  <a:schemeClr val="tx1"/>
                </a:solidFill>
              </a:rPr>
              <a:t>propostes</a:t>
            </a:r>
            <a:r>
              <a:rPr lang="es-ES" sz="110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01" y="4149080"/>
            <a:ext cx="9140999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179512" y="2652273"/>
            <a:ext cx="9144000" cy="336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s-ES" altLang="es-ES" sz="5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s-ES" altLang="es-ES" sz="5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s-ES" altLang="es-ES" sz="5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s-ES" altLang="es-ES" sz="5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</a:pPr>
            <a:r>
              <a:rPr lang="es-ES" altLang="es-ES" sz="1600">
                <a:solidFill>
                  <a:srgbClr val="000000"/>
                </a:solidFill>
              </a:rPr>
              <a:t>                 </a:t>
            </a:r>
            <a:r>
              <a:rPr lang="es-ES" altLang="es-ES" sz="1600" err="1">
                <a:solidFill>
                  <a:srgbClr val="000000"/>
                </a:solidFill>
              </a:rPr>
              <a:t>L’educació</a:t>
            </a:r>
            <a:r>
              <a:rPr lang="es-ES" altLang="es-ES" sz="1600">
                <a:solidFill>
                  <a:srgbClr val="000000"/>
                </a:solidFill>
              </a:rPr>
              <a:t> </a:t>
            </a:r>
            <a:r>
              <a:rPr lang="es-ES" altLang="es-ES" sz="1600" err="1">
                <a:solidFill>
                  <a:srgbClr val="000000"/>
                </a:solidFill>
              </a:rPr>
              <a:t>és</a:t>
            </a:r>
            <a:r>
              <a:rPr lang="es-ES" altLang="es-ES" sz="1600">
                <a:solidFill>
                  <a:srgbClr val="000000"/>
                </a:solidFill>
              </a:rPr>
              <a:t> una tasca compartida: la </a:t>
            </a:r>
            <a:r>
              <a:rPr lang="es-ES" altLang="es-ES" sz="1600" err="1">
                <a:solidFill>
                  <a:srgbClr val="000000"/>
                </a:solidFill>
              </a:rPr>
              <a:t>relació</a:t>
            </a:r>
            <a:r>
              <a:rPr lang="es-ES" altLang="es-ES" sz="1600">
                <a:solidFill>
                  <a:srgbClr val="000000"/>
                </a:solidFill>
              </a:rPr>
              <a:t> </a:t>
            </a:r>
            <a:r>
              <a:rPr lang="es-ES" altLang="es-ES" sz="1600" err="1">
                <a:solidFill>
                  <a:srgbClr val="000000"/>
                </a:solidFill>
              </a:rPr>
              <a:t>és</a:t>
            </a:r>
            <a:r>
              <a:rPr lang="es-ES" altLang="es-ES" sz="1600">
                <a:solidFill>
                  <a:srgbClr val="000000"/>
                </a:solidFill>
              </a:rPr>
              <a:t> </a:t>
            </a:r>
            <a:r>
              <a:rPr lang="es-ES" altLang="es-ES" sz="1600" err="1">
                <a:solidFill>
                  <a:srgbClr val="000000"/>
                </a:solidFill>
              </a:rPr>
              <a:t>condició</a:t>
            </a:r>
            <a:r>
              <a:rPr lang="es-ES" altLang="es-ES" sz="1600">
                <a:solidFill>
                  <a:srgbClr val="000000"/>
                </a:solidFill>
              </a:rPr>
              <a:t> indispensable.</a:t>
            </a:r>
          </a:p>
          <a:p>
            <a:pPr algn="just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</a:pPr>
            <a:r>
              <a:rPr lang="es-ES" altLang="es-ES" sz="1600">
                <a:solidFill>
                  <a:srgbClr val="000000"/>
                </a:solidFill>
              </a:rPr>
              <a:t>                 </a:t>
            </a:r>
            <a:r>
              <a:rPr lang="es-ES" altLang="es-ES" sz="1600" err="1">
                <a:solidFill>
                  <a:srgbClr val="000000"/>
                </a:solidFill>
              </a:rPr>
              <a:t>Acord</a:t>
            </a:r>
            <a:r>
              <a:rPr lang="es-ES" altLang="es-ES" sz="1600">
                <a:solidFill>
                  <a:srgbClr val="000000"/>
                </a:solidFill>
              </a:rPr>
              <a:t> entre </a:t>
            </a:r>
            <a:r>
              <a:rPr lang="es-ES" altLang="es-ES" sz="1600" err="1">
                <a:solidFill>
                  <a:srgbClr val="000000"/>
                </a:solidFill>
              </a:rPr>
              <a:t>els</a:t>
            </a:r>
            <a:r>
              <a:rPr lang="es-ES" altLang="es-ES" sz="1600">
                <a:solidFill>
                  <a:srgbClr val="000000"/>
                </a:solidFill>
              </a:rPr>
              <a:t> </a:t>
            </a:r>
            <a:r>
              <a:rPr lang="es-ES" altLang="es-ES" sz="1600" err="1">
                <a:solidFill>
                  <a:srgbClr val="000000"/>
                </a:solidFill>
              </a:rPr>
              <a:t>criteris</a:t>
            </a:r>
            <a:r>
              <a:rPr lang="es-ES" altLang="es-ES" sz="1600">
                <a:solidFill>
                  <a:srgbClr val="000000"/>
                </a:solidFill>
              </a:rPr>
              <a:t> </a:t>
            </a:r>
            <a:r>
              <a:rPr lang="es-ES" altLang="es-ES" sz="1600" err="1">
                <a:solidFill>
                  <a:srgbClr val="000000"/>
                </a:solidFill>
              </a:rPr>
              <a:t>d’actuació,confiança</a:t>
            </a:r>
            <a:r>
              <a:rPr lang="es-ES" altLang="es-ES" sz="1600">
                <a:solidFill>
                  <a:srgbClr val="000000"/>
                </a:solidFill>
              </a:rPr>
              <a:t> </a:t>
            </a:r>
            <a:r>
              <a:rPr lang="es-ES" altLang="es-ES" sz="1600" err="1">
                <a:solidFill>
                  <a:srgbClr val="000000"/>
                </a:solidFill>
              </a:rPr>
              <a:t>mútua</a:t>
            </a:r>
            <a:endParaRPr lang="es-ES" altLang="es-ES" sz="160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</a:pPr>
            <a:r>
              <a:rPr lang="es-ES" altLang="es-ES" sz="1600">
                <a:solidFill>
                  <a:srgbClr val="000000"/>
                </a:solidFill>
              </a:rPr>
              <a:t>                 </a:t>
            </a:r>
            <a:r>
              <a:rPr lang="es-ES" altLang="es-ES" sz="1600" err="1">
                <a:solidFill>
                  <a:srgbClr val="000000"/>
                </a:solidFill>
              </a:rPr>
              <a:t>Disponibilitat</a:t>
            </a:r>
            <a:r>
              <a:rPr lang="es-ES" altLang="es-ES" sz="1600">
                <a:solidFill>
                  <a:srgbClr val="000000"/>
                </a:solidFill>
              </a:rPr>
              <a:t> per a escoltar, informar, compartir , dialogar, …</a:t>
            </a:r>
          </a:p>
          <a:p>
            <a:pPr algn="just" eaLnBrk="1" hangingPunct="1">
              <a:lnSpc>
                <a:spcPct val="80000"/>
              </a:lnSpc>
              <a:spcBef>
                <a:spcPts val="500"/>
              </a:spcBef>
              <a:buSzPct val="100000"/>
            </a:pPr>
            <a:endParaRPr lang="es-ES" altLang="es-ES" sz="1600" b="1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500"/>
              </a:spcBef>
              <a:buSzPct val="100000"/>
            </a:pPr>
            <a:r>
              <a:rPr lang="es-ES" altLang="es-ES" sz="1600" b="1">
                <a:solidFill>
                  <a:srgbClr val="000000"/>
                </a:solidFill>
              </a:rPr>
              <a:t>                                                              </a:t>
            </a:r>
            <a:r>
              <a:rPr lang="es-ES" altLang="es-ES" sz="1400" b="1">
                <a:solidFill>
                  <a:srgbClr val="000000"/>
                </a:solidFill>
              </a:rPr>
              <a:t>OBJECTIU</a:t>
            </a:r>
            <a:endParaRPr lang="es-ES" altLang="es-ES" sz="140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SzPct val="100000"/>
            </a:pPr>
            <a:r>
              <a:rPr lang="es-ES" altLang="es-ES" sz="1600">
                <a:solidFill>
                  <a:srgbClr val="000000"/>
                </a:solidFill>
              </a:rPr>
              <a:t>      Que es </a:t>
            </a:r>
            <a:r>
              <a:rPr lang="es-ES" altLang="es-ES" sz="1600" err="1">
                <a:solidFill>
                  <a:srgbClr val="000000"/>
                </a:solidFill>
              </a:rPr>
              <a:t>sentiu</a:t>
            </a:r>
            <a:r>
              <a:rPr lang="es-ES" altLang="es-ES" sz="1600">
                <a:solidFill>
                  <a:srgbClr val="000000"/>
                </a:solidFill>
              </a:rPr>
              <a:t> </a:t>
            </a:r>
            <a:r>
              <a:rPr lang="es-ES" altLang="es-ES" sz="1600" err="1">
                <a:solidFill>
                  <a:srgbClr val="000000"/>
                </a:solidFill>
              </a:rPr>
              <a:t>segurs</a:t>
            </a:r>
            <a:r>
              <a:rPr lang="es-ES" altLang="es-ES" sz="1600">
                <a:solidFill>
                  <a:srgbClr val="000000"/>
                </a:solidFill>
              </a:rPr>
              <a:t> en </a:t>
            </a:r>
            <a:r>
              <a:rPr lang="es-ES" altLang="es-ES" sz="1600" err="1">
                <a:solidFill>
                  <a:srgbClr val="000000"/>
                </a:solidFill>
              </a:rPr>
              <a:t>l’atenció</a:t>
            </a:r>
            <a:r>
              <a:rPr lang="es-ES" altLang="es-ES" sz="1600">
                <a:solidFill>
                  <a:srgbClr val="000000"/>
                </a:solidFill>
              </a:rPr>
              <a:t> </a:t>
            </a:r>
            <a:r>
              <a:rPr lang="es-ES" altLang="es-ES" sz="1600" err="1">
                <a:solidFill>
                  <a:srgbClr val="000000"/>
                </a:solidFill>
              </a:rPr>
              <a:t>als</a:t>
            </a:r>
            <a:r>
              <a:rPr lang="es-ES" altLang="es-ES" sz="1600">
                <a:solidFill>
                  <a:srgbClr val="000000"/>
                </a:solidFill>
              </a:rPr>
              <a:t> </a:t>
            </a:r>
            <a:r>
              <a:rPr lang="es-ES" altLang="es-ES" sz="1600" err="1">
                <a:solidFill>
                  <a:srgbClr val="000000"/>
                </a:solidFill>
              </a:rPr>
              <a:t>vostres</a:t>
            </a:r>
            <a:r>
              <a:rPr lang="es-ES" altLang="es-ES" sz="1600">
                <a:solidFill>
                  <a:srgbClr val="000000"/>
                </a:solidFill>
              </a:rPr>
              <a:t> </a:t>
            </a:r>
            <a:r>
              <a:rPr lang="es-ES" altLang="es-ES" sz="1600" err="1">
                <a:solidFill>
                  <a:srgbClr val="000000"/>
                </a:solidFill>
              </a:rPr>
              <a:t>fills</a:t>
            </a:r>
            <a:r>
              <a:rPr lang="es-ES" altLang="es-ES" sz="1600">
                <a:solidFill>
                  <a:srgbClr val="000000"/>
                </a:solidFill>
              </a:rPr>
              <a:t> i </a:t>
            </a:r>
            <a:r>
              <a:rPr lang="es-ES" altLang="es-ES" sz="1600" err="1">
                <a:solidFill>
                  <a:srgbClr val="000000"/>
                </a:solidFill>
              </a:rPr>
              <a:t>filles</a:t>
            </a:r>
            <a:r>
              <a:rPr lang="es-ES" altLang="es-ES" sz="1600">
                <a:solidFill>
                  <a:srgbClr val="000000"/>
                </a:solidFill>
              </a:rPr>
              <a:t> i vos </a:t>
            </a:r>
            <a:r>
              <a:rPr lang="es-ES" altLang="es-ES" sz="1600" err="1">
                <a:solidFill>
                  <a:srgbClr val="000000"/>
                </a:solidFill>
              </a:rPr>
              <a:t>considereu</a:t>
            </a:r>
            <a:r>
              <a:rPr lang="es-ES" altLang="es-ES" sz="1600">
                <a:solidFill>
                  <a:srgbClr val="000000"/>
                </a:solidFill>
              </a:rPr>
              <a:t> </a:t>
            </a:r>
            <a:r>
              <a:rPr lang="es-ES" altLang="es-ES" sz="1600" err="1">
                <a:solidFill>
                  <a:srgbClr val="000000"/>
                </a:solidFill>
              </a:rPr>
              <a:t>part</a:t>
            </a:r>
            <a:r>
              <a:rPr lang="es-ES" altLang="es-ES" sz="1600">
                <a:solidFill>
                  <a:srgbClr val="000000"/>
                </a:solidFill>
              </a:rPr>
              <a:t> de </a:t>
            </a:r>
            <a:r>
              <a:rPr lang="es-ES" altLang="es-ES" sz="1600" err="1">
                <a:solidFill>
                  <a:srgbClr val="000000"/>
                </a:solidFill>
              </a:rPr>
              <a:t>l’escoleta</a:t>
            </a:r>
            <a:r>
              <a:rPr lang="es-ES" altLang="es-ES" sz="1600">
                <a:solidFill>
                  <a:srgbClr val="000000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SzPct val="100000"/>
            </a:pPr>
            <a:r>
              <a:rPr lang="es-ES" altLang="es-ES" sz="1600">
                <a:solidFill>
                  <a:srgbClr val="000000"/>
                </a:solidFill>
              </a:rPr>
              <a:t>  </a:t>
            </a:r>
          </a:p>
          <a:p>
            <a:pPr algn="just" eaLnBrk="1" hangingPunct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SzPct val="100000"/>
            </a:pPr>
            <a:r>
              <a:rPr lang="es-ES" altLang="es-ES" sz="1600" b="1">
                <a:solidFill>
                  <a:srgbClr val="000000"/>
                </a:solidFill>
              </a:rPr>
              <a:t>                 AFA    </a:t>
            </a:r>
            <a:r>
              <a:rPr lang="es-ES" altLang="es-ES" sz="1600" err="1">
                <a:solidFill>
                  <a:srgbClr val="000000"/>
                </a:solidFill>
              </a:rPr>
              <a:t>Associació</a:t>
            </a:r>
            <a:r>
              <a:rPr lang="es-ES" altLang="es-ES" sz="1600">
                <a:solidFill>
                  <a:srgbClr val="000000"/>
                </a:solidFill>
              </a:rPr>
              <a:t> </a:t>
            </a:r>
            <a:r>
              <a:rPr lang="es-ES" altLang="es-ES" sz="1600" err="1">
                <a:solidFill>
                  <a:srgbClr val="000000"/>
                </a:solidFill>
              </a:rPr>
              <a:t>famílies</a:t>
            </a:r>
            <a:r>
              <a:rPr lang="es-ES" altLang="es-ES" sz="1600">
                <a:solidFill>
                  <a:srgbClr val="000000"/>
                </a:solidFill>
              </a:rPr>
              <a:t> d’ </a:t>
            </a:r>
            <a:r>
              <a:rPr lang="es-ES" altLang="es-ES" sz="1600" err="1">
                <a:solidFill>
                  <a:srgbClr val="000000"/>
                </a:solidFill>
              </a:rPr>
              <a:t>alumnes</a:t>
            </a:r>
            <a:r>
              <a:rPr lang="es-ES" altLang="es-ES" sz="1600">
                <a:solidFill>
                  <a:srgbClr val="000000"/>
                </a:solidFill>
              </a:rPr>
              <a:t>. </a:t>
            </a:r>
            <a:r>
              <a:rPr lang="es-ES" altLang="es-ES" sz="1600" err="1">
                <a:solidFill>
                  <a:srgbClr val="000000"/>
                </a:solidFill>
              </a:rPr>
              <a:t>Reunions</a:t>
            </a:r>
            <a:r>
              <a:rPr lang="es-ES" altLang="es-ES" sz="1600">
                <a:solidFill>
                  <a:srgbClr val="000000"/>
                </a:solidFill>
              </a:rPr>
              <a:t> </a:t>
            </a:r>
            <a:r>
              <a:rPr lang="es-ES" altLang="es-ES" sz="1600" err="1">
                <a:solidFill>
                  <a:srgbClr val="000000"/>
                </a:solidFill>
              </a:rPr>
              <a:t>mensuals</a:t>
            </a:r>
            <a:r>
              <a:rPr lang="es-ES" altLang="es-ES" sz="1600">
                <a:solidFill>
                  <a:srgbClr val="000000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SzPct val="100000"/>
            </a:pPr>
            <a:endParaRPr lang="es-ES" altLang="es-ES" sz="160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SzPct val="100000"/>
            </a:pPr>
            <a:r>
              <a:rPr lang="es-ES" altLang="es-ES" sz="1600">
                <a:solidFill>
                  <a:srgbClr val="000000"/>
                </a:solidFill>
              </a:rPr>
              <a:t>                </a:t>
            </a:r>
            <a:r>
              <a:rPr lang="es-ES" altLang="es-ES" sz="1600" b="1">
                <a:solidFill>
                  <a:srgbClr val="000000"/>
                </a:solidFill>
              </a:rPr>
              <a:t>CONSELL ESCOLAR  </a:t>
            </a:r>
            <a:r>
              <a:rPr lang="es-ES" altLang="es-ES" sz="1600" err="1">
                <a:solidFill>
                  <a:srgbClr val="000000"/>
                </a:solidFill>
              </a:rPr>
              <a:t>Reunions</a:t>
            </a:r>
            <a:r>
              <a:rPr lang="es-ES" altLang="es-ES" sz="1600">
                <a:solidFill>
                  <a:srgbClr val="000000"/>
                </a:solidFill>
              </a:rPr>
              <a:t> </a:t>
            </a:r>
            <a:r>
              <a:rPr lang="es-ES" altLang="es-ES" sz="1600" err="1">
                <a:solidFill>
                  <a:srgbClr val="000000"/>
                </a:solidFill>
              </a:rPr>
              <a:t>trimestrals</a:t>
            </a:r>
            <a:endParaRPr lang="es-ES" altLang="es-ES" sz="160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s-ES" altLang="es-ES" sz="140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45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es-ES" altLang="es-ES" sz="5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450"/>
              </a:spcBef>
              <a:buSzPct val="100000"/>
            </a:pPr>
            <a:endParaRPr lang="es-ES" altLang="es-ES" sz="5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500"/>
              </a:spcBef>
              <a:buSzPct val="100000"/>
            </a:pPr>
            <a:r>
              <a:rPr lang="es-ES" altLang="es-ES" sz="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0" y="764704"/>
            <a:ext cx="9144000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>
                <a:latin typeface="Comic Sans MS" pitchFamily="66" charset="0"/>
                <a:ea typeface="Microsoft YaHei" charset="-122"/>
              </a:rPr>
              <a:t>                        </a:t>
            </a:r>
          </a:p>
          <a:p>
            <a:pPr>
              <a:defRPr/>
            </a:pPr>
            <a:r>
              <a:rPr lang="es-ES" sz="2000" b="1">
                <a:latin typeface="Comic Sans MS" pitchFamily="66" charset="0"/>
                <a:ea typeface="Microsoft YaHei" charset="-122"/>
              </a:rPr>
              <a:t>                    RELACIÓ AMB LES FAMÍLIES</a:t>
            </a:r>
          </a:p>
          <a:p>
            <a:pPr>
              <a:defRPr/>
            </a:pPr>
            <a:endParaRPr lang="es-ES" sz="2000" b="1">
              <a:latin typeface="Comic Sans MS" pitchFamily="66" charset="0"/>
              <a:ea typeface="Microsoft YaHei" charset="-122"/>
            </a:endParaRPr>
          </a:p>
        </p:txBody>
      </p:sp>
      <p:pic>
        <p:nvPicPr>
          <p:cNvPr id="2050" name="Picture 2" descr="https://tse1.mm.bing.net/th?id=OIP.7tkKS-pRI6rD_gTaEKZQPQHaDJ&amp;pid=Api&amp;P=0&amp;h=18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3" t="4370" r="2435" b="3297"/>
          <a:stretch/>
        </p:blipFill>
        <p:spPr bwMode="auto">
          <a:xfrm>
            <a:off x="2195736" y="1556792"/>
            <a:ext cx="3960440" cy="1329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escudo_alzira-pie-680x2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6165304"/>
            <a:ext cx="1296144" cy="403766"/>
          </a:xfrm>
          <a:prstGeom prst="rect">
            <a:avLst/>
          </a:prstGeom>
        </p:spPr>
      </p:pic>
      <p:pic>
        <p:nvPicPr>
          <p:cNvPr id="7" name="6 Imagen" descr="logotipo EIM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5877272"/>
            <a:ext cx="1296144" cy="729081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53576" y="2140228"/>
            <a:ext cx="7890832" cy="23653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446088" indent="-381000"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1360488" algn="l"/>
                <a:tab pos="2274888" algn="l"/>
                <a:tab pos="3189288" algn="l"/>
                <a:tab pos="4103688" algn="l"/>
                <a:tab pos="5018088" algn="l"/>
                <a:tab pos="5932488" algn="l"/>
                <a:tab pos="6846888" algn="l"/>
                <a:tab pos="7761288" algn="l"/>
                <a:tab pos="8675688" algn="l"/>
                <a:tab pos="9590088" algn="l"/>
                <a:tab pos="105044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500"/>
              </a:spcBef>
              <a:buSzPct val="100000"/>
              <a:defRPr/>
            </a:pPr>
            <a:endParaRPr lang="es-ES" altLang="es-ES" sz="2000" b="1" dirty="0">
              <a:latin typeface="Calibri" panose="020F0502020204030204" pitchFamily="34" charset="0"/>
            </a:endParaRPr>
          </a:p>
          <a:p>
            <a:pPr marL="444500" indent="-382588" algn="just" eaLnBrk="1" hangingPunct="1">
              <a:lnSpc>
                <a:spcPct val="150000"/>
              </a:lnSpc>
              <a:spcBef>
                <a:spcPts val="500"/>
              </a:spcBef>
              <a:buClr>
                <a:srgbClr val="4471A6"/>
              </a:buClr>
              <a:buSzPct val="100000"/>
              <a:buFont typeface="Wingdings 2" panose="05020102010507070707" pitchFamily="18" charset="2"/>
              <a:buChar char=""/>
              <a:defRPr/>
            </a:pPr>
            <a:r>
              <a:rPr lang="es-ES" altLang="es-ES" sz="1600" b="1" dirty="0" err="1">
                <a:latin typeface="Calibri" panose="020F0502020204030204" pitchFamily="34" charset="0"/>
              </a:rPr>
              <a:t>És</a:t>
            </a:r>
            <a:r>
              <a:rPr lang="es-ES" altLang="es-ES" sz="1600" b="1" dirty="0">
                <a:latin typeface="Calibri" panose="020F0502020204030204" pitchFamily="34" charset="0"/>
              </a:rPr>
              <a:t> un </a:t>
            </a:r>
            <a:r>
              <a:rPr lang="es-ES" altLang="es-ES" sz="1600" b="1" dirty="0" err="1">
                <a:latin typeface="Calibri" panose="020F0502020204030204" pitchFamily="34" charset="0"/>
              </a:rPr>
              <a:t>instrument</a:t>
            </a:r>
            <a:r>
              <a:rPr lang="es-ES" altLang="es-ES" sz="1600" b="1" dirty="0">
                <a:latin typeface="Calibri" panose="020F0502020204030204" pitchFamily="34" charset="0"/>
              </a:rPr>
              <a:t> de </a:t>
            </a:r>
            <a:r>
              <a:rPr lang="es-ES" altLang="es-ES" sz="1600" b="1" dirty="0" err="1">
                <a:latin typeface="Calibri" panose="020F0502020204030204" pitchFamily="34" charset="0"/>
              </a:rPr>
              <a:t>comunicació</a:t>
            </a:r>
            <a:r>
              <a:rPr lang="es-ES" altLang="es-ES" sz="1600" b="1" dirty="0">
                <a:latin typeface="Calibri" panose="020F0502020204030204" pitchFamily="34" charset="0"/>
              </a:rPr>
              <a:t> entre </a:t>
            </a:r>
            <a:r>
              <a:rPr lang="es-ES" altLang="es-ES" sz="1600" b="1" dirty="0" err="1">
                <a:latin typeface="Calibri" panose="020F0502020204030204" pitchFamily="34" charset="0"/>
              </a:rPr>
              <a:t>l’escola</a:t>
            </a:r>
            <a:r>
              <a:rPr lang="es-ES" altLang="es-ES" sz="1600" b="1" dirty="0">
                <a:latin typeface="Calibri" panose="020F0502020204030204" pitchFamily="34" charset="0"/>
              </a:rPr>
              <a:t> i la </a:t>
            </a:r>
            <a:r>
              <a:rPr lang="es-ES" altLang="es-ES" sz="1600" b="1" dirty="0" err="1">
                <a:latin typeface="Calibri" panose="020F0502020204030204" pitchFamily="34" charset="0"/>
              </a:rPr>
              <a:t>família</a:t>
            </a:r>
            <a:r>
              <a:rPr lang="es-ES" altLang="es-ES" sz="1600" b="1" dirty="0">
                <a:latin typeface="Calibri" panose="020F0502020204030204" pitchFamily="34" charset="0"/>
              </a:rPr>
              <a:t>.</a:t>
            </a:r>
          </a:p>
          <a:p>
            <a:pPr marL="444500" indent="-382588" algn="just" eaLnBrk="1" hangingPunct="1">
              <a:lnSpc>
                <a:spcPct val="150000"/>
              </a:lnSpc>
              <a:spcBef>
                <a:spcPts val="500"/>
              </a:spcBef>
              <a:buClr>
                <a:srgbClr val="4471A6"/>
              </a:buClr>
              <a:buSzPct val="100000"/>
              <a:buFont typeface="Wingdings 2" panose="05020102010507070707" pitchFamily="18" charset="2"/>
              <a:buChar char=""/>
              <a:defRPr/>
            </a:pPr>
            <a:r>
              <a:rPr lang="es-ES" altLang="es-ES" sz="1600" b="1" dirty="0" err="1">
                <a:latin typeface="Calibri" panose="020F0502020204030204" pitchFamily="34" charset="0"/>
              </a:rPr>
              <a:t>Informació</a:t>
            </a:r>
            <a:r>
              <a:rPr lang="es-ES" altLang="es-ES" sz="1600" b="1" dirty="0">
                <a:latin typeface="Calibri" panose="020F0502020204030204" pitchFamily="34" charset="0"/>
              </a:rPr>
              <a:t> </a:t>
            </a:r>
            <a:r>
              <a:rPr lang="es-ES" altLang="es-ES" sz="1600" b="1" dirty="0" err="1">
                <a:latin typeface="Calibri" panose="020F0502020204030204" pitchFamily="34" charset="0"/>
              </a:rPr>
              <a:t>diària</a:t>
            </a:r>
            <a:r>
              <a:rPr lang="es-ES" altLang="es-ES" sz="1600" b="1" dirty="0">
                <a:latin typeface="Calibri" panose="020F0502020204030204" pitchFamily="34" charset="0"/>
              </a:rPr>
              <a:t> sobre les </a:t>
            </a:r>
            <a:r>
              <a:rPr lang="es-ES" altLang="es-ES" sz="1600" b="1" dirty="0" err="1">
                <a:latin typeface="Calibri" panose="020F0502020204030204" pitchFamily="34" charset="0"/>
              </a:rPr>
              <a:t>rutines</a:t>
            </a:r>
            <a:r>
              <a:rPr lang="es-ES" altLang="es-ES" sz="1600" b="1" dirty="0">
                <a:latin typeface="Calibri" panose="020F0502020204030204" pitchFamily="34" charset="0"/>
              </a:rPr>
              <a:t> i </a:t>
            </a:r>
            <a:r>
              <a:rPr lang="es-ES" altLang="es-ES" sz="1600" b="1" dirty="0" err="1">
                <a:latin typeface="Calibri" panose="020F0502020204030204" pitchFamily="34" charset="0"/>
              </a:rPr>
              <a:t>hàbits</a:t>
            </a:r>
            <a:r>
              <a:rPr lang="es-ES" altLang="es-ES" sz="1600" b="1" dirty="0">
                <a:latin typeface="Calibri" panose="020F0502020204030204" pitchFamily="34" charset="0"/>
              </a:rPr>
              <a:t>.</a:t>
            </a:r>
          </a:p>
          <a:p>
            <a:pPr marL="444500" indent="-382588" algn="just" eaLnBrk="1" hangingPunct="1">
              <a:lnSpc>
                <a:spcPct val="150000"/>
              </a:lnSpc>
              <a:spcBef>
                <a:spcPts val="500"/>
              </a:spcBef>
              <a:buClr>
                <a:srgbClr val="4471A6"/>
              </a:buClr>
              <a:buSzPct val="100000"/>
              <a:buFont typeface="Wingdings 2" panose="05020102010507070707" pitchFamily="18" charset="2"/>
              <a:buChar char=""/>
              <a:defRPr/>
            </a:pPr>
            <a:r>
              <a:rPr lang="es-ES" altLang="es-ES" sz="1600" b="1" dirty="0" err="1">
                <a:latin typeface="Calibri" panose="020F0502020204030204" pitchFamily="34" charset="0"/>
              </a:rPr>
              <a:t>Intercanvi</a:t>
            </a:r>
            <a:r>
              <a:rPr lang="es-ES" altLang="es-ES" sz="1600" b="1" dirty="0">
                <a:latin typeface="Calibri" panose="020F0502020204030204" pitchFamily="34" charset="0"/>
              </a:rPr>
              <a:t> </a:t>
            </a:r>
            <a:r>
              <a:rPr lang="es-ES" altLang="es-ES" sz="1600" b="1" dirty="0" err="1">
                <a:latin typeface="Calibri" panose="020F0502020204030204" pitchFamily="34" charset="0"/>
              </a:rPr>
              <a:t>d’informació</a:t>
            </a:r>
            <a:r>
              <a:rPr lang="es-ES" altLang="es-ES" sz="1600" b="1" dirty="0">
                <a:latin typeface="Calibri" panose="020F0502020204030204" pitchFamily="34" charset="0"/>
              </a:rPr>
              <a:t> formal i informal (</a:t>
            </a:r>
            <a:r>
              <a:rPr lang="es-ES" altLang="es-ES" sz="1600" b="1" dirty="0" err="1">
                <a:latin typeface="Calibri" panose="020F0502020204030204" pitchFamily="34" charset="0"/>
              </a:rPr>
              <a:t>anècdotes</a:t>
            </a:r>
            <a:r>
              <a:rPr lang="es-ES" altLang="es-ES" sz="1600" b="1" dirty="0">
                <a:latin typeface="Calibri" panose="020F0502020204030204" pitchFamily="34" charset="0"/>
              </a:rPr>
              <a:t>, </a:t>
            </a:r>
            <a:r>
              <a:rPr lang="es-ES" altLang="es-ES" sz="1600" b="1" dirty="0" err="1">
                <a:latin typeface="Calibri" panose="020F0502020204030204" pitchFamily="34" charset="0"/>
              </a:rPr>
              <a:t>comentaris</a:t>
            </a:r>
            <a:r>
              <a:rPr lang="es-ES" altLang="es-ES" sz="1600" b="1" dirty="0">
                <a:latin typeface="Calibri" panose="020F0502020204030204" pitchFamily="34" charset="0"/>
              </a:rPr>
              <a:t>, </a:t>
            </a:r>
            <a:r>
              <a:rPr lang="es-ES" altLang="es-ES" sz="1600" b="1" dirty="0" err="1">
                <a:latin typeface="Calibri" panose="020F0502020204030204" pitchFamily="34" charset="0"/>
              </a:rPr>
              <a:t>propostes</a:t>
            </a:r>
            <a:r>
              <a:rPr lang="es-ES" altLang="es-ES" sz="1600" b="1" dirty="0">
                <a:latin typeface="Calibri" panose="020F0502020204030204" pitchFamily="34" charset="0"/>
              </a:rPr>
              <a:t> …)</a:t>
            </a:r>
          </a:p>
          <a:p>
            <a:pPr marL="444500" indent="-382588" algn="just" eaLnBrk="1" hangingPunct="1">
              <a:lnSpc>
                <a:spcPct val="150000"/>
              </a:lnSpc>
              <a:spcBef>
                <a:spcPts val="500"/>
              </a:spcBef>
              <a:buClr>
                <a:srgbClr val="4471A6"/>
              </a:buClr>
              <a:buSzPct val="100000"/>
              <a:buFont typeface="Wingdings 2" panose="05020102010507070707" pitchFamily="18" charset="2"/>
              <a:buChar char=""/>
              <a:defRPr/>
            </a:pPr>
            <a:r>
              <a:rPr lang="es-ES" altLang="es-ES" sz="1600" b="1" dirty="0" err="1">
                <a:latin typeface="Calibri" panose="020F0502020204030204" pitchFamily="34" charset="0"/>
              </a:rPr>
              <a:t>S’Instal·larà</a:t>
            </a:r>
            <a:r>
              <a:rPr lang="es-ES" altLang="es-ES" sz="1600" b="1" dirty="0">
                <a:latin typeface="Calibri" panose="020F0502020204030204" pitchFamily="34" charset="0"/>
              </a:rPr>
              <a:t> </a:t>
            </a:r>
            <a:r>
              <a:rPr lang="es-ES" altLang="es-ES" sz="1600" b="1" dirty="0" err="1">
                <a:latin typeface="Calibri" panose="020F0502020204030204" pitchFamily="34" charset="0"/>
              </a:rPr>
              <a:t>com</a:t>
            </a:r>
            <a:r>
              <a:rPr lang="es-ES" altLang="es-ES" sz="1600" b="1" dirty="0">
                <a:latin typeface="Calibri" panose="020F0502020204030204" pitchFamily="34" charset="0"/>
              </a:rPr>
              <a:t> una APP .</a:t>
            </a:r>
          </a:p>
          <a:p>
            <a:pPr marL="444500" indent="-382588" algn="just" eaLnBrk="1" hangingPunct="1">
              <a:lnSpc>
                <a:spcPct val="150000"/>
              </a:lnSpc>
              <a:spcBef>
                <a:spcPts val="500"/>
              </a:spcBef>
              <a:buClr>
                <a:srgbClr val="4471A6"/>
              </a:buClr>
              <a:buSzPct val="100000"/>
              <a:buFont typeface="Wingdings 2" panose="05020102010507070707" pitchFamily="18" charset="2"/>
              <a:buChar char=""/>
              <a:defRPr/>
            </a:pPr>
            <a:r>
              <a:rPr lang="es-ES" altLang="es-ES" sz="1600" b="1" dirty="0" err="1" smtClean="0">
                <a:latin typeface="Calibri" panose="020F0502020204030204" pitchFamily="34" charset="0"/>
              </a:rPr>
              <a:t>Pagament</a:t>
            </a:r>
            <a:r>
              <a:rPr lang="es-ES" altLang="es-ES" sz="1600" b="1" dirty="0" smtClean="0">
                <a:latin typeface="Calibri" panose="020F0502020204030204" pitchFamily="34" charset="0"/>
              </a:rPr>
              <a:t> anual</a:t>
            </a:r>
            <a:endParaRPr lang="es-ES" altLang="es-ES" sz="1600" b="1" dirty="0">
              <a:latin typeface="Calibri" panose="020F0502020204030204" pitchFamily="34" charset="0"/>
            </a:endParaRPr>
          </a:p>
          <a:p>
            <a:pPr marL="444500" indent="-382588" eaLnBrk="1" hangingPunct="1">
              <a:spcBef>
                <a:spcPts val="500"/>
              </a:spcBef>
              <a:buClr>
                <a:srgbClr val="4471A6"/>
              </a:buClr>
              <a:buSzPct val="100000"/>
              <a:buFont typeface="Wingdings 2" panose="05020102010507070707" pitchFamily="18" charset="2"/>
              <a:buNone/>
              <a:defRPr/>
            </a:pPr>
            <a:endParaRPr lang="es-ES" altLang="es-ES" sz="16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tse2.mm.bing.net/th?id=OIP.n0Bsm6SwSQJdS1FR89He2AHaHa&amp;pid=Api&amp;P=0&amp;h=1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802">
            <a:off x="6413248" y="1453825"/>
            <a:ext cx="1934511" cy="1934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escudo_alzira-pie-680x2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237312"/>
            <a:ext cx="1296144" cy="403766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0" y="332656"/>
            <a:ext cx="9144000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>
                <a:latin typeface="Comic Sans MS" pitchFamily="66" charset="0"/>
                <a:ea typeface="Microsoft YaHei" charset="-122"/>
              </a:rPr>
              <a:t>                        </a:t>
            </a:r>
          </a:p>
          <a:p>
            <a:pPr>
              <a:defRPr/>
            </a:pPr>
            <a:r>
              <a:rPr lang="es-ES" sz="2000" b="1">
                <a:latin typeface="Comic Sans MS" pitchFamily="66" charset="0"/>
                <a:ea typeface="Microsoft YaHei" charset="-122"/>
              </a:rPr>
              <a:t>           RELACIÓ AMB LES FAMÍLIES   Agenda digital</a:t>
            </a:r>
          </a:p>
          <a:p>
            <a:pPr>
              <a:defRPr/>
            </a:pPr>
            <a:endParaRPr lang="es-ES" sz="2000" b="1">
              <a:latin typeface="Comic Sans MS" pitchFamily="66" charset="0"/>
              <a:ea typeface="Microsoft YaHei" charset="-122"/>
            </a:endParaRPr>
          </a:p>
        </p:txBody>
      </p:sp>
      <p:pic>
        <p:nvPicPr>
          <p:cNvPr id="6" name="5 Imagen" descr="logotipo EIM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5877272"/>
            <a:ext cx="1296144" cy="729081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827088" y="1066800"/>
            <a:ext cx="8103552" cy="1362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endParaRPr lang="es-ES" altLang="es-E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es-ES" altLang="es-E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Organització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 i normes de </a:t>
            </a: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funcionament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 de les </a:t>
            </a: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escoletes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municipals</a:t>
            </a:r>
            <a:endParaRPr lang="es-ES" altLang="es-ES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es-ES" altLang="es-ES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Hàbits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 d’ </a:t>
            </a: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alimentació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, higiene i </a:t>
            </a: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salut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Menjador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 escolar i </a:t>
            </a: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descans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buSzPct val="100000"/>
            </a:pPr>
            <a:endParaRPr lang="es-ES" altLang="es-ES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es-ES" altLang="es-ES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Incorporació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 a les EIMA. </a:t>
            </a:r>
          </a:p>
          <a:p>
            <a:pPr algn="just" eaLnBrk="1" hangingPunct="1">
              <a:buSzPct val="100000"/>
            </a:pP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                             Entrevista personal. Historial </a:t>
            </a: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educatiu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buSzPct val="100000"/>
            </a:pP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                             </a:t>
            </a: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Període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d’acollida</a:t>
            </a:r>
            <a:endParaRPr lang="es-ES" altLang="es-ES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buSzPct val="100000"/>
            </a:pPr>
            <a:endParaRPr lang="es-ES" altLang="es-ES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Intervenció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 educativa a les </a:t>
            </a: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Escoles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Infantils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Municipals</a:t>
            </a:r>
            <a:endParaRPr lang="es-ES" altLang="es-ES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es-ES" altLang="es-ES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Col·laboració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 de les </a:t>
            </a:r>
            <a:r>
              <a:rPr lang="es-ES" altLang="es-ES" b="1" dirty="0" err="1">
                <a:solidFill>
                  <a:srgbClr val="000000"/>
                </a:solidFill>
                <a:cs typeface="Arial" panose="020B0604020202020204" pitchFamily="34" charset="0"/>
              </a:rPr>
              <a:t>famílies</a:t>
            </a:r>
            <a:r>
              <a:rPr lang="es-ES" altLang="es-ES" b="1" dirty="0">
                <a:solidFill>
                  <a:srgbClr val="000000"/>
                </a:solidFill>
                <a:cs typeface="Arial" panose="020B0604020202020204" pitchFamily="34" charset="0"/>
              </a:rPr>
              <a:t>. AMPA. CONSELL ESCOLAR.</a:t>
            </a:r>
          </a:p>
          <a:p>
            <a:pPr algn="just" eaLnBrk="1" hangingPunct="1">
              <a:buSzPct val="100000"/>
            </a:pPr>
            <a:endParaRPr lang="es-ES" altLang="es-E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es-ES" altLang="es-E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es-ES" altLang="es-E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es-ES" altLang="es-ES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buSzPct val="100000"/>
            </a:pPr>
            <a:endParaRPr lang="es-ES" altLang="es-E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es-ES" altLang="es-E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es-ES" altLang="es-E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es-ES" altLang="es-E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SzPct val="100000"/>
            </a:pPr>
            <a:endParaRPr lang="es-ES" altLang="es-ES" b="1" dirty="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r>
              <a:rPr lang="es-ES" altLang="es-E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r>
              <a:rPr lang="es-ES" altLang="es-E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1" y="388027"/>
            <a:ext cx="9144000" cy="463846"/>
          </a:xfrm>
          <a:prstGeom prst="rect">
            <a:avLst/>
          </a:prstGeom>
          <a:solidFill>
            <a:schemeClr val="accent1"/>
          </a:solidFill>
          <a:ln w="19080" cap="rnd">
            <a:solidFill>
              <a:srgbClr val="FFFFFF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s-ES" altLang="es-ES" sz="2400" b="1" dirty="0">
                <a:solidFill>
                  <a:srgbClr val="09090B"/>
                </a:solidFill>
                <a:latin typeface="Aharoni" charset="0"/>
              </a:rPr>
              <a:t>Reunió informativa </a:t>
            </a:r>
          </a:p>
        </p:txBody>
      </p:sp>
      <p:sp>
        <p:nvSpPr>
          <p:cNvPr id="3080" name="17 Rectángulo"/>
          <p:cNvSpPr>
            <a:spLocks noChangeArrowheads="1"/>
          </p:cNvSpPr>
          <p:nvPr/>
        </p:nvSpPr>
        <p:spPr bwMode="auto">
          <a:xfrm>
            <a:off x="805090" y="1052736"/>
            <a:ext cx="2056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es-ES" altLang="es-ES" b="1">
                <a:solidFill>
                  <a:srgbClr val="000000"/>
                </a:solidFill>
                <a:cs typeface="Arial" panose="020B0604020202020204" pitchFamily="34" charset="0"/>
              </a:rPr>
              <a:t>Normativa </a:t>
            </a:r>
            <a:r>
              <a:rPr lang="es-ES" altLang="es-ES" b="1" err="1">
                <a:solidFill>
                  <a:srgbClr val="000000"/>
                </a:solidFill>
                <a:cs typeface="Arial" panose="020B0604020202020204" pitchFamily="34" charset="0"/>
              </a:rPr>
              <a:t>vigent</a:t>
            </a:r>
            <a:endParaRPr lang="es-ES" altLang="es-E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" name="9 Imagen" descr="escudo_alzira-pie-680x2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093296"/>
            <a:ext cx="1728192" cy="571828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 flipV="1">
            <a:off x="578067" y="16288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 flipV="1">
            <a:off x="578067" y="112939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 flipV="1">
            <a:off x="578067" y="325362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 flipV="1">
            <a:off x="575177" y="2400483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 flipV="1">
            <a:off x="593121" y="462317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 flipV="1">
            <a:off x="604913" y="515416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 descr="logotipo EI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5805264"/>
            <a:ext cx="1440160" cy="81009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tse3.mm.bing.net/th?id=OIP.1oxvZncNcbdKRowL-xgp-wHaDL&amp;pid=Api&amp;P=0&amp;h=1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832648" cy="24857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-450304" y="855406"/>
            <a:ext cx="100446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No vos </a:t>
            </a:r>
            <a:r>
              <a:rPr lang="es-ES" sz="4400" b="1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quedeu</a:t>
            </a:r>
            <a:r>
              <a:rPr lang="es-ES" sz="4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s-ES" sz="4400" b="1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amb</a:t>
            </a:r>
            <a:r>
              <a:rPr lang="es-ES" sz="4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el </a:t>
            </a:r>
            <a:r>
              <a:rPr lang="es-ES" sz="4400" b="1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dubte</a:t>
            </a:r>
            <a:r>
              <a:rPr lang="es-ES" sz="4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7 Imagen" descr="escudo_alzira-pie-680x2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237312"/>
            <a:ext cx="1296144" cy="403766"/>
          </a:xfrm>
          <a:prstGeom prst="rect">
            <a:avLst/>
          </a:prstGeom>
        </p:spPr>
      </p:pic>
      <p:pic>
        <p:nvPicPr>
          <p:cNvPr id="6" name="5 Imagen" descr="logotipo EIM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5877272"/>
            <a:ext cx="1296144" cy="729081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tse3.mm.bing.net/th?id=OIP.cWI27Wrw9cgZrQaqEL7KJgAAAA&amp;pid=Api&amp;P=0&amp;h=1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264696" cy="4102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escudo_alzira-pie-680x2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661248"/>
            <a:ext cx="2016224" cy="628080"/>
          </a:xfrm>
          <a:prstGeom prst="rect">
            <a:avLst/>
          </a:prstGeom>
        </p:spPr>
      </p:pic>
      <p:pic>
        <p:nvPicPr>
          <p:cNvPr id="4" name="3 Imagen" descr="logotipo EIM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5877272"/>
            <a:ext cx="1296144" cy="729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2953387"/>
      </p:ext>
    </p:extLst>
  </p:cSld>
  <p:clrMapOvr>
    <a:masterClrMapping/>
  </p:clrMapOvr>
  <p:transition spd="slow" advClick="0" advTm="10000">
    <p:circle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79512" y="1052736"/>
            <a:ext cx="8820067" cy="4824536"/>
          </a:xfrm>
          <a:prstGeom prst="roundRect">
            <a:avLst>
              <a:gd name="adj" fmla="val 3771"/>
            </a:avLst>
          </a:prstGeom>
          <a:solidFill>
            <a:srgbClr val="0AC4F0"/>
          </a:solidFill>
          <a:ln w="57150" cap="rnd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90000" tIns="46800" rIns="90000" bIns="46800" anchor="ctr"/>
          <a:lstStyle>
            <a:lvl1pPr marL="169863" indent="-169863"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algn="just">
              <a:buClr>
                <a:srgbClr val="000000"/>
              </a:buClr>
              <a:buSzPct val="100000"/>
              <a:defRPr/>
            </a:pPr>
            <a:r>
              <a:rPr lang="it-IT" altLang="es-ES" sz="1400" b="1" dirty="0">
                <a:solidFill>
                  <a:schemeClr val="tx1"/>
                </a:solidFill>
                <a:latin typeface="Trebuchet MS" panose="020B0603020202020204" pitchFamily="34" charset="0"/>
              </a:rPr>
              <a:t>                                            </a:t>
            </a:r>
            <a:endParaRPr lang="it-IT" altLang="es-ES" sz="2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defRPr/>
            </a:pPr>
            <a:endParaRPr lang="it-IT" altLang="es-ES" sz="1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defRPr/>
            </a:pP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DECRET 48/2024, de 23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d’abril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, del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Consell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,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pel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qual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es regula el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procés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d’admissió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en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els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centres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docents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públics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i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privats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concertats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que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impartixen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ensenyaments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d’Educació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Infantil,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Educació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Primària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,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Educació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Secundària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Obligatòria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i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Batxillerat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, i en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els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centres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d’Educació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Especial, a la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Comunitat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Valenciana [2024/3541]</a:t>
            </a:r>
          </a:p>
          <a:p>
            <a:pPr algn="just">
              <a:buClr>
                <a:srgbClr val="000000"/>
              </a:buClr>
              <a:buSzPct val="100000"/>
              <a:defRPr/>
            </a:pPr>
            <a:endParaRPr lang="it-IT" altLang="es-ES" sz="1200" dirty="0">
              <a:latin typeface="Trebuchet MS" pitchFamily="34" charset="0"/>
            </a:endParaRPr>
          </a:p>
          <a:p>
            <a:pPr algn="just">
              <a:buClr>
                <a:srgbClr val="000000"/>
              </a:buClr>
              <a:buSzPct val="100000"/>
              <a:defRPr/>
            </a:pPr>
            <a:r>
              <a:rPr lang="es-ES" sz="1200" dirty="0">
                <a:latin typeface="Trebuchet MS" pitchFamily="34" charset="0"/>
              </a:rPr>
              <a:t>ORDE 14/2024, de 19 de </a:t>
            </a:r>
            <a:r>
              <a:rPr lang="es-ES" sz="1200" dirty="0" err="1">
                <a:latin typeface="Trebuchet MS" pitchFamily="34" charset="0"/>
              </a:rPr>
              <a:t>juny</a:t>
            </a:r>
            <a:r>
              <a:rPr lang="es-ES" sz="1200" dirty="0">
                <a:latin typeface="Trebuchet MS" pitchFamily="34" charset="0"/>
              </a:rPr>
              <a:t>, de la </a:t>
            </a:r>
            <a:r>
              <a:rPr lang="es-ES" sz="1200" dirty="0" err="1">
                <a:latin typeface="Trebuchet MS" pitchFamily="34" charset="0"/>
              </a:rPr>
              <a:t>Conselleria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es-ES" sz="1200" dirty="0" err="1">
                <a:latin typeface="Trebuchet MS" pitchFamily="34" charset="0"/>
              </a:rPr>
              <a:t>d’Educació</a:t>
            </a:r>
            <a:r>
              <a:rPr lang="es-ES" sz="1200" dirty="0">
                <a:latin typeface="Trebuchet MS" pitchFamily="34" charset="0"/>
              </a:rPr>
              <a:t>, </a:t>
            </a:r>
            <a:r>
              <a:rPr lang="es-ES" sz="1200" dirty="0" err="1">
                <a:latin typeface="Trebuchet MS" pitchFamily="34" charset="0"/>
              </a:rPr>
              <a:t>Universitats</a:t>
            </a:r>
            <a:r>
              <a:rPr lang="es-ES" sz="1200" dirty="0">
                <a:latin typeface="Trebuchet MS" pitchFamily="34" charset="0"/>
              </a:rPr>
              <a:t> i </a:t>
            </a:r>
            <a:r>
              <a:rPr lang="es-ES" sz="1200" dirty="0" err="1">
                <a:latin typeface="Trebuchet MS" pitchFamily="34" charset="0"/>
              </a:rPr>
              <a:t>Ocupació</a:t>
            </a:r>
            <a:r>
              <a:rPr lang="es-ES" sz="1200" dirty="0">
                <a:latin typeface="Trebuchet MS" pitchFamily="34" charset="0"/>
              </a:rPr>
              <a:t>, </a:t>
            </a:r>
            <a:r>
              <a:rPr lang="es-ES" sz="1200" dirty="0" err="1">
                <a:latin typeface="Trebuchet MS" pitchFamily="34" charset="0"/>
              </a:rPr>
              <a:t>d’aprovació</a:t>
            </a:r>
            <a:r>
              <a:rPr lang="es-ES" sz="1200" dirty="0">
                <a:latin typeface="Trebuchet MS" pitchFamily="34" charset="0"/>
              </a:rPr>
              <a:t> conjunta de les bases reguladores i la </a:t>
            </a:r>
            <a:r>
              <a:rPr lang="es-ES" sz="1200" dirty="0" err="1">
                <a:latin typeface="Trebuchet MS" pitchFamily="34" charset="0"/>
              </a:rPr>
              <a:t>convocatòria</a:t>
            </a:r>
            <a:r>
              <a:rPr lang="es-ES" sz="1200" dirty="0">
                <a:latin typeface="Trebuchet MS" pitchFamily="34" charset="0"/>
              </a:rPr>
              <a:t> per a la </a:t>
            </a:r>
            <a:r>
              <a:rPr lang="es-ES" sz="1200" dirty="0" err="1">
                <a:latin typeface="Trebuchet MS" pitchFamily="34" charset="0"/>
              </a:rPr>
              <a:t>concessió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es-ES" sz="1200" dirty="0" err="1">
                <a:latin typeface="Trebuchet MS" pitchFamily="34" charset="0"/>
              </a:rPr>
              <a:t>d’ajudes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es-ES" sz="1200" dirty="0" err="1">
                <a:latin typeface="Trebuchet MS" pitchFamily="34" charset="0"/>
              </a:rPr>
              <a:t>econòmiques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es-ES" sz="1200" dirty="0" err="1">
                <a:latin typeface="Trebuchet MS" pitchFamily="34" charset="0"/>
              </a:rPr>
              <a:t>destinades</a:t>
            </a:r>
            <a:r>
              <a:rPr lang="es-ES" sz="1200" dirty="0">
                <a:latin typeface="Trebuchet MS" pitchFamily="34" charset="0"/>
              </a:rPr>
              <a:t> a </a:t>
            </a:r>
            <a:r>
              <a:rPr lang="es-ES" sz="1200" dirty="0" err="1">
                <a:latin typeface="Trebuchet MS" pitchFamily="34" charset="0"/>
              </a:rPr>
              <a:t>l’escolarització</a:t>
            </a:r>
            <a:r>
              <a:rPr lang="es-ES" sz="1200" dirty="0">
                <a:latin typeface="Trebuchet MS" pitchFamily="34" charset="0"/>
              </a:rPr>
              <a:t> en </a:t>
            </a:r>
            <a:r>
              <a:rPr lang="es-ES" sz="1200" dirty="0" err="1">
                <a:latin typeface="Trebuchet MS" pitchFamily="34" charset="0"/>
              </a:rPr>
              <a:t>els</a:t>
            </a:r>
            <a:r>
              <a:rPr lang="es-ES" sz="1200" dirty="0">
                <a:latin typeface="Trebuchet MS" pitchFamily="34" charset="0"/>
              </a:rPr>
              <a:t> centres </a:t>
            </a:r>
            <a:r>
              <a:rPr lang="es-ES" sz="1200" dirty="0" err="1">
                <a:latin typeface="Trebuchet MS" pitchFamily="34" charset="0"/>
              </a:rPr>
              <a:t>autoritzats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es-ES" sz="1200" dirty="0" err="1">
                <a:latin typeface="Trebuchet MS" pitchFamily="34" charset="0"/>
              </a:rPr>
              <a:t>d’Educació</a:t>
            </a:r>
            <a:r>
              <a:rPr lang="es-ES" sz="1200" dirty="0">
                <a:latin typeface="Trebuchet MS" pitchFamily="34" charset="0"/>
              </a:rPr>
              <a:t> Infantil i </a:t>
            </a:r>
            <a:r>
              <a:rPr lang="es-ES" sz="1200" dirty="0" err="1">
                <a:latin typeface="Trebuchet MS" pitchFamily="34" charset="0"/>
              </a:rPr>
              <a:t>escoles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es-ES" sz="1200" dirty="0" err="1">
                <a:latin typeface="Trebuchet MS" pitchFamily="34" charset="0"/>
              </a:rPr>
              <a:t>infantils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es-ES" sz="1200" dirty="0" err="1">
                <a:latin typeface="Trebuchet MS" pitchFamily="34" charset="0"/>
              </a:rPr>
              <a:t>municipals</a:t>
            </a:r>
            <a:r>
              <a:rPr lang="es-ES" sz="1200" dirty="0">
                <a:latin typeface="Trebuchet MS" pitchFamily="34" charset="0"/>
              </a:rPr>
              <a:t> de primer cicle de la </a:t>
            </a:r>
            <a:r>
              <a:rPr lang="es-ES" sz="1200" dirty="0" err="1">
                <a:latin typeface="Trebuchet MS" pitchFamily="34" charset="0"/>
              </a:rPr>
              <a:t>Comunitat</a:t>
            </a:r>
            <a:r>
              <a:rPr lang="es-ES" sz="1200" dirty="0">
                <a:latin typeface="Trebuchet MS" pitchFamily="34" charset="0"/>
              </a:rPr>
              <a:t> Valenciana </a:t>
            </a:r>
            <a:r>
              <a:rPr lang="es-ES" sz="1200" dirty="0" err="1">
                <a:latin typeface="Trebuchet MS" pitchFamily="34" charset="0"/>
              </a:rPr>
              <a:t>corresponent</a:t>
            </a:r>
            <a:r>
              <a:rPr lang="es-ES" sz="1200" dirty="0">
                <a:latin typeface="Trebuchet MS" pitchFamily="34" charset="0"/>
              </a:rPr>
              <a:t> al </a:t>
            </a:r>
            <a:r>
              <a:rPr lang="es-ES" sz="1200" dirty="0" err="1">
                <a:latin typeface="Trebuchet MS" pitchFamily="34" charset="0"/>
              </a:rPr>
              <a:t>curs</a:t>
            </a:r>
            <a:r>
              <a:rPr lang="es-ES" sz="1200" dirty="0">
                <a:latin typeface="Trebuchet MS" pitchFamily="34" charset="0"/>
              </a:rPr>
              <a:t> 2025-2026.</a:t>
            </a:r>
          </a:p>
          <a:p>
            <a:pPr algn="just">
              <a:buClr>
                <a:srgbClr val="000000"/>
              </a:buClr>
              <a:buSzPct val="100000"/>
              <a:defRPr/>
            </a:pPr>
            <a:endParaRPr lang="it-IT" altLang="es-ES" sz="1200" dirty="0">
              <a:latin typeface="Trebuchet MS" pitchFamily="34" charset="0"/>
            </a:endParaRPr>
          </a:p>
          <a:p>
            <a:pPr algn="just"/>
            <a:r>
              <a:rPr lang="es-ES" sz="1200" dirty="0">
                <a:latin typeface="Trebuchet MS" pitchFamily="34" charset="0"/>
              </a:rPr>
              <a:t>RESOLUCIÓ de </a:t>
            </a:r>
            <a:r>
              <a:rPr lang="es-ES" sz="1200" dirty="0" smtClean="0">
                <a:latin typeface="Trebuchet MS" pitchFamily="34" charset="0"/>
              </a:rPr>
              <a:t>25</a:t>
            </a:r>
            <a:r>
              <a:rPr lang="es-ES" sz="1200" dirty="0" smtClean="0">
                <a:latin typeface="Trebuchet MS" pitchFamily="34" charset="0"/>
              </a:rPr>
              <a:t> de </a:t>
            </a:r>
            <a:r>
              <a:rPr lang="es-ES" sz="1200" dirty="0" err="1" smtClean="0">
                <a:latin typeface="Trebuchet MS" pitchFamily="34" charset="0"/>
              </a:rPr>
              <a:t>febrer</a:t>
            </a:r>
            <a:r>
              <a:rPr lang="es-ES" sz="1200" dirty="0" smtClean="0">
                <a:latin typeface="Trebuchet MS" pitchFamily="34" charset="0"/>
              </a:rPr>
              <a:t> de 2026, </a:t>
            </a:r>
            <a:r>
              <a:rPr lang="es-ES" sz="1200" dirty="0">
                <a:latin typeface="Trebuchet MS" pitchFamily="34" charset="0"/>
              </a:rPr>
              <a:t>de la </a:t>
            </a:r>
            <a:r>
              <a:rPr lang="es-ES" sz="1200" dirty="0" err="1">
                <a:latin typeface="Trebuchet MS" pitchFamily="34" charset="0"/>
              </a:rPr>
              <a:t>Direcció</a:t>
            </a:r>
            <a:r>
              <a:rPr lang="es-ES" sz="1200" dirty="0">
                <a:latin typeface="Trebuchet MS" pitchFamily="34" charset="0"/>
              </a:rPr>
              <a:t> General de Centres </a:t>
            </a:r>
            <a:r>
              <a:rPr lang="es-ES" sz="1200" dirty="0" err="1">
                <a:latin typeface="Trebuchet MS" pitchFamily="34" charset="0"/>
              </a:rPr>
              <a:t>Docents</a:t>
            </a:r>
            <a:r>
              <a:rPr lang="es-ES" sz="1200" dirty="0">
                <a:latin typeface="Trebuchet MS" pitchFamily="34" charset="0"/>
              </a:rPr>
              <a:t>, per la </a:t>
            </a:r>
            <a:r>
              <a:rPr lang="es-ES" sz="1200" dirty="0" err="1">
                <a:latin typeface="Trebuchet MS" pitchFamily="34" charset="0"/>
              </a:rPr>
              <a:t>qual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es-ES" sz="1200" dirty="0" err="1">
                <a:latin typeface="Trebuchet MS" pitchFamily="34" charset="0"/>
              </a:rPr>
              <a:t>s’establix</a:t>
            </a:r>
            <a:r>
              <a:rPr lang="es-ES" sz="1200" dirty="0">
                <a:latin typeface="Trebuchet MS" pitchFamily="34" charset="0"/>
              </a:rPr>
              <a:t> el </a:t>
            </a:r>
            <a:r>
              <a:rPr lang="es-ES" sz="1200" dirty="0" err="1">
                <a:latin typeface="Trebuchet MS" pitchFamily="34" charset="0"/>
              </a:rPr>
              <a:t>calendari</a:t>
            </a:r>
            <a:r>
              <a:rPr lang="es-ES" sz="1200" dirty="0">
                <a:latin typeface="Trebuchet MS" pitchFamily="34" charset="0"/>
              </a:rPr>
              <a:t> i es dicten </a:t>
            </a:r>
            <a:r>
              <a:rPr lang="es-ES" sz="1200" dirty="0" err="1">
                <a:latin typeface="Trebuchet MS" pitchFamily="34" charset="0"/>
              </a:rPr>
              <a:t>instruccions</a:t>
            </a:r>
            <a:r>
              <a:rPr lang="es-ES" sz="1200" dirty="0">
                <a:latin typeface="Trebuchet MS" pitchFamily="34" charset="0"/>
              </a:rPr>
              <a:t> respecte al </a:t>
            </a:r>
            <a:r>
              <a:rPr lang="es-ES" sz="1200" dirty="0" err="1">
                <a:latin typeface="Trebuchet MS" pitchFamily="34" charset="0"/>
              </a:rPr>
              <a:t>procediment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es-ES" sz="1200" dirty="0" err="1">
                <a:latin typeface="Trebuchet MS" pitchFamily="34" charset="0"/>
              </a:rPr>
              <a:t>d’admissió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fr-FR" sz="1200" dirty="0">
                <a:latin typeface="Trebuchet MS" pitchFamily="34" charset="0"/>
              </a:rPr>
              <a:t>de l’alumnat en els centres </a:t>
            </a:r>
            <a:r>
              <a:rPr lang="fr-FR" sz="1200" dirty="0" err="1">
                <a:latin typeface="Trebuchet MS" pitchFamily="34" charset="0"/>
              </a:rPr>
              <a:t>docents</a:t>
            </a:r>
            <a:r>
              <a:rPr lang="fr-FR" sz="1200" dirty="0">
                <a:latin typeface="Trebuchet MS" pitchFamily="34" charset="0"/>
              </a:rPr>
              <a:t> </a:t>
            </a:r>
            <a:r>
              <a:rPr lang="fr-FR" sz="1200" dirty="0" err="1">
                <a:latin typeface="Trebuchet MS" pitchFamily="34" charset="0"/>
              </a:rPr>
              <a:t>sostinguts</a:t>
            </a:r>
            <a:r>
              <a:rPr lang="fr-FR" sz="1200" dirty="0">
                <a:latin typeface="Trebuchet MS" pitchFamily="34" charset="0"/>
              </a:rPr>
              <a:t> </a:t>
            </a:r>
            <a:r>
              <a:rPr lang="fr-FR" sz="1200" dirty="0" err="1">
                <a:latin typeface="Trebuchet MS" pitchFamily="34" charset="0"/>
              </a:rPr>
              <a:t>amb</a:t>
            </a:r>
            <a:r>
              <a:rPr lang="fr-FR" sz="1200" dirty="0">
                <a:latin typeface="Trebuchet MS" pitchFamily="34" charset="0"/>
              </a:rPr>
              <a:t> fons </a:t>
            </a:r>
            <a:r>
              <a:rPr lang="es-ES" sz="1200" dirty="0" err="1">
                <a:latin typeface="Trebuchet MS" pitchFamily="34" charset="0"/>
              </a:rPr>
              <a:t>públics</a:t>
            </a:r>
            <a:r>
              <a:rPr lang="es-ES" sz="1200" dirty="0">
                <a:latin typeface="Trebuchet MS" pitchFamily="34" charset="0"/>
              </a:rPr>
              <a:t> de la </a:t>
            </a:r>
            <a:r>
              <a:rPr lang="es-ES" sz="1200" dirty="0" err="1">
                <a:latin typeface="Trebuchet MS" pitchFamily="34" charset="0"/>
              </a:rPr>
              <a:t>Comunitat</a:t>
            </a:r>
            <a:r>
              <a:rPr lang="es-ES" sz="1200" dirty="0">
                <a:latin typeface="Trebuchet MS" pitchFamily="34" charset="0"/>
              </a:rPr>
              <a:t> Valenciana que </a:t>
            </a:r>
            <a:r>
              <a:rPr lang="es-ES" sz="1200" dirty="0" err="1">
                <a:latin typeface="Trebuchet MS" pitchFamily="34" charset="0"/>
              </a:rPr>
              <a:t>impartixen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es-ES" sz="1200" dirty="0" err="1">
                <a:latin typeface="Trebuchet MS" pitchFamily="34" charset="0"/>
              </a:rPr>
              <a:t>ensenyaments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es-ES" sz="1200" dirty="0" err="1">
                <a:latin typeface="Trebuchet MS" pitchFamily="34" charset="0"/>
              </a:rPr>
              <a:t>d’Educació</a:t>
            </a:r>
            <a:r>
              <a:rPr lang="es-ES" sz="1200" dirty="0">
                <a:latin typeface="Trebuchet MS" pitchFamily="34" charset="0"/>
              </a:rPr>
              <a:t> Infantil, </a:t>
            </a:r>
            <a:r>
              <a:rPr lang="es-ES" sz="1200" dirty="0" err="1">
                <a:latin typeface="Trebuchet MS" pitchFamily="34" charset="0"/>
              </a:rPr>
              <a:t>Educació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es-ES" sz="1200" dirty="0" err="1">
                <a:latin typeface="Trebuchet MS" pitchFamily="34" charset="0"/>
              </a:rPr>
              <a:t>Primària</a:t>
            </a:r>
            <a:r>
              <a:rPr lang="es-ES" sz="1200" dirty="0">
                <a:latin typeface="Trebuchet MS" pitchFamily="34" charset="0"/>
              </a:rPr>
              <a:t>, </a:t>
            </a:r>
            <a:r>
              <a:rPr lang="es-ES" sz="1200" dirty="0" err="1">
                <a:latin typeface="Trebuchet MS" pitchFamily="34" charset="0"/>
              </a:rPr>
              <a:t>Educació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es-ES" sz="1200" dirty="0" err="1">
                <a:latin typeface="Trebuchet MS" pitchFamily="34" charset="0"/>
              </a:rPr>
              <a:t>Secundària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es-ES" sz="1200" dirty="0" err="1">
                <a:latin typeface="Trebuchet MS" pitchFamily="34" charset="0"/>
              </a:rPr>
              <a:t>Obligatòria</a:t>
            </a:r>
            <a:r>
              <a:rPr lang="es-ES" sz="1200" dirty="0">
                <a:latin typeface="Trebuchet MS" pitchFamily="34" charset="0"/>
              </a:rPr>
              <a:t> i </a:t>
            </a:r>
            <a:r>
              <a:rPr lang="es-ES" sz="1200" dirty="0" err="1">
                <a:latin typeface="Trebuchet MS" pitchFamily="34" charset="0"/>
              </a:rPr>
              <a:t>Batxillerat</a:t>
            </a:r>
            <a:r>
              <a:rPr lang="es-ES" sz="1200" dirty="0">
                <a:latin typeface="Trebuchet MS" pitchFamily="34" charset="0"/>
              </a:rPr>
              <a:t>, i en </a:t>
            </a:r>
            <a:r>
              <a:rPr lang="es-ES" sz="1200" dirty="0" err="1">
                <a:latin typeface="Trebuchet MS" pitchFamily="34" charset="0"/>
              </a:rPr>
              <a:t>els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es-ES" sz="1200" dirty="0" err="1">
                <a:latin typeface="Trebuchet MS" pitchFamily="34" charset="0"/>
              </a:rPr>
              <a:t>centresd’Educació</a:t>
            </a:r>
            <a:r>
              <a:rPr lang="es-ES" sz="1200" dirty="0">
                <a:latin typeface="Trebuchet MS" pitchFamily="34" charset="0"/>
              </a:rPr>
              <a:t> Especial, per al </a:t>
            </a:r>
            <a:r>
              <a:rPr lang="es-ES" sz="1200" dirty="0" err="1">
                <a:latin typeface="Trebuchet MS" pitchFamily="34" charset="0"/>
              </a:rPr>
              <a:t>curs</a:t>
            </a:r>
            <a:r>
              <a:rPr lang="es-ES" sz="1200" dirty="0">
                <a:latin typeface="Trebuchet MS" pitchFamily="34" charset="0"/>
              </a:rPr>
              <a:t> </a:t>
            </a:r>
            <a:r>
              <a:rPr lang="es-ES" sz="1200" dirty="0" smtClean="0">
                <a:latin typeface="Trebuchet MS" pitchFamily="34" charset="0"/>
              </a:rPr>
              <a:t>2026-2027</a:t>
            </a:r>
            <a:endParaRPr lang="es-ES" sz="1200" dirty="0">
              <a:latin typeface="Trebuchet MS" pitchFamily="34" charset="0"/>
            </a:endParaRPr>
          </a:p>
          <a:p>
            <a:pPr algn="just"/>
            <a:endParaRPr lang="es-ES" sz="1200" dirty="0">
              <a:latin typeface="Trebuchet MS" pitchFamily="34" charset="0"/>
            </a:endParaRPr>
          </a:p>
          <a:p>
            <a:pPr algn="just"/>
            <a:endParaRPr lang="es-ES" sz="1200" dirty="0">
              <a:solidFill>
                <a:schemeClr val="tx1"/>
              </a:solidFill>
              <a:latin typeface="Trebuchet MS" pitchFamily="34" charset="0"/>
              <a:cs typeface="Arial" pitchFamily="34" charset="0"/>
            </a:endParaRPr>
          </a:p>
          <a:p>
            <a:pPr algn="just"/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Ordenança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fiscal reguladora de la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taxa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per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utilització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dels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serveis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que presten les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Escoles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Infantils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Trebuchet MS" pitchFamily="34" charset="0"/>
              </a:rPr>
              <a:t>Municipals</a:t>
            </a:r>
            <a:r>
              <a:rPr lang="es-ES" sz="1200" dirty="0">
                <a:solidFill>
                  <a:schemeClr val="tx1"/>
                </a:solidFill>
                <a:latin typeface="Trebuchet MS" pitchFamily="34" charset="0"/>
              </a:rPr>
              <a:t>. </a:t>
            </a:r>
          </a:p>
          <a:p>
            <a:pPr algn="just"/>
            <a:endParaRPr lang="es-ES" sz="1200" dirty="0">
              <a:latin typeface="Trebuchet MS" pitchFamily="34" charset="0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pt-BR" altLang="es-ES" sz="1200" dirty="0" err="1">
                <a:latin typeface="Trebuchet MS" panose="020B0603020202020204" pitchFamily="34" charset="0"/>
              </a:rPr>
              <a:t>Decret</a:t>
            </a:r>
            <a:r>
              <a:rPr lang="pt-BR" altLang="es-ES" sz="1200" dirty="0">
                <a:latin typeface="Trebuchet MS" panose="020B0603020202020204" pitchFamily="34" charset="0"/>
              </a:rPr>
              <a:t> 100/2022, de 29 de </a:t>
            </a:r>
            <a:r>
              <a:rPr lang="pt-BR" altLang="es-ES" sz="1200" dirty="0" err="1">
                <a:latin typeface="Trebuchet MS" panose="020B0603020202020204" pitchFamily="34" charset="0"/>
              </a:rPr>
              <a:t>juliol</a:t>
            </a:r>
            <a:r>
              <a:rPr lang="pt-BR" altLang="es-ES" sz="1200" dirty="0">
                <a:latin typeface="Trebuchet MS" panose="020B0603020202020204" pitchFamily="34" charset="0"/>
              </a:rPr>
              <a:t>, </a:t>
            </a:r>
            <a:r>
              <a:rPr lang="pt-BR" altLang="es-ES" sz="1200" dirty="0" err="1">
                <a:latin typeface="Trebuchet MS" panose="020B0603020202020204" pitchFamily="34" charset="0"/>
              </a:rPr>
              <a:t>del</a:t>
            </a:r>
            <a:r>
              <a:rPr lang="pt-BR" altLang="es-ES" sz="1200" dirty="0">
                <a:latin typeface="Trebuchet MS" panose="020B0603020202020204" pitchFamily="34" charset="0"/>
              </a:rPr>
              <a:t> </a:t>
            </a:r>
            <a:r>
              <a:rPr lang="pt-BR" altLang="es-ES" sz="1200" dirty="0" err="1">
                <a:latin typeface="Trebuchet MS" panose="020B0603020202020204" pitchFamily="34" charset="0"/>
              </a:rPr>
              <a:t>Consell</a:t>
            </a:r>
            <a:r>
              <a:rPr lang="pt-BR" altLang="es-ES" sz="1200" dirty="0">
                <a:latin typeface="Trebuchet MS" panose="020B0603020202020204" pitchFamily="34" charset="0"/>
              </a:rPr>
              <a:t>, </a:t>
            </a:r>
            <a:r>
              <a:rPr lang="pt-BR" altLang="es-ES" sz="1200" dirty="0" err="1">
                <a:latin typeface="Trebuchet MS" panose="020B0603020202020204" pitchFamily="34" charset="0"/>
              </a:rPr>
              <a:t>pel</a:t>
            </a:r>
            <a:r>
              <a:rPr lang="pt-BR" altLang="es-ES" sz="1200" dirty="0">
                <a:latin typeface="Trebuchet MS" panose="020B0603020202020204" pitchFamily="34" charset="0"/>
              </a:rPr>
              <a:t> qual </a:t>
            </a:r>
            <a:r>
              <a:rPr lang="pt-BR" altLang="es-ES" sz="1200" dirty="0" err="1">
                <a:latin typeface="Trebuchet MS" panose="020B0603020202020204" pitchFamily="34" charset="0"/>
              </a:rPr>
              <a:t>s’estableix</a:t>
            </a:r>
            <a:r>
              <a:rPr lang="pt-BR" altLang="es-ES" sz="1200" dirty="0">
                <a:latin typeface="Trebuchet MS" panose="020B0603020202020204" pitchFamily="34" charset="0"/>
              </a:rPr>
              <a:t> </a:t>
            </a:r>
            <a:r>
              <a:rPr lang="es-ES" altLang="es-ES" sz="1200" dirty="0" err="1">
                <a:latin typeface="Trebuchet MS" panose="020B0603020202020204" pitchFamily="34" charset="0"/>
              </a:rPr>
              <a:t>l’ordenació</a:t>
            </a:r>
            <a:r>
              <a:rPr lang="es-ES" altLang="es-ES" sz="1200" dirty="0">
                <a:latin typeface="Trebuchet MS" panose="020B0603020202020204" pitchFamily="34" charset="0"/>
              </a:rPr>
              <a:t> i el currículum </a:t>
            </a:r>
            <a:r>
              <a:rPr lang="es-ES" altLang="es-ES" sz="1200" dirty="0" err="1">
                <a:latin typeface="Trebuchet MS" panose="020B0603020202020204" pitchFamily="34" charset="0"/>
              </a:rPr>
              <a:t>d’Educació</a:t>
            </a:r>
            <a:r>
              <a:rPr lang="es-ES" altLang="es-ES" sz="1200" dirty="0">
                <a:latin typeface="Trebuchet MS" panose="020B0603020202020204" pitchFamily="34" charset="0"/>
              </a:rPr>
              <a:t> </a:t>
            </a:r>
            <a:r>
              <a:rPr lang="it-IT" altLang="es-ES" sz="1200" dirty="0">
                <a:latin typeface="Trebuchet MS" panose="020B0603020202020204" pitchFamily="34" charset="0"/>
              </a:rPr>
              <a:t>Infantil.</a:t>
            </a:r>
          </a:p>
          <a:p>
            <a:pPr marL="171450">
              <a:buSzPct val="100000"/>
              <a:defRPr/>
            </a:pPr>
            <a:endParaRPr lang="es-ES" altLang="es-ES" sz="1200" dirty="0">
              <a:latin typeface="Trebuchet MS" pitchFamily="34" charset="0"/>
            </a:endParaRPr>
          </a:p>
        </p:txBody>
      </p:sp>
      <p:pic>
        <p:nvPicPr>
          <p:cNvPr id="8" name="7 Imagen" descr="escudo_alzira-pie-680x2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93296"/>
            <a:ext cx="1527300" cy="475774"/>
          </a:xfrm>
          <a:prstGeom prst="rect">
            <a:avLst/>
          </a:prstGeom>
        </p:spPr>
      </p:pic>
      <p:pic>
        <p:nvPicPr>
          <p:cNvPr id="4" name="3 Imagen" descr="logotipo EI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5877272"/>
            <a:ext cx="1296144" cy="72908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259632" y="40466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>
                <a:solidFill>
                  <a:srgbClr val="D42CB8"/>
                </a:solidFill>
                <a:latin typeface="Trebuchet MS" pitchFamily="34" charset="0"/>
              </a:rPr>
              <a:t>                           NORMATIVA VIGENT</a:t>
            </a: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altLang="es-ES" dirty="0" smtClean="0"/>
              <a:t>1</a:t>
            </a:r>
            <a:endParaRPr lang="es-ES" altLang="es-ES" dirty="0"/>
          </a:p>
        </p:txBody>
      </p:sp>
      <p:pic>
        <p:nvPicPr>
          <p:cNvPr id="1026" name="Picture 2" descr="Bono Infantil 2019-2020 - Escuela Infantil Els Xique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9235"/>
            <a:ext cx="9144000" cy="383984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929640" y="4145280"/>
            <a:ext cx="7147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EL COST D’ESCOLARITZACIÓ  ESTÀ FINANÇAT PER PART DE LA GENERALITAT VALENCIANA   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Renuevan el logo de la Generalitat Valenciana después de 33 años — Brandem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5016" y="5242560"/>
            <a:ext cx="2408748" cy="16154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>
        <p:circle/>
        <p:sndAc>
          <p:stSnd>
            <p:snd r:embed="rId5" name="breeze.wav"/>
          </p:stSnd>
        </p:sndAc>
      </p:transition>
    </mc:Choice>
    <mc:Fallback>
      <p:transition spd="slow" advClick="0" advTm="10000">
        <p:circle/>
        <p:sndAc>
          <p:stSnd>
            <p:snd r:embed="rId2" name="breez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ost Instagram Vertical Aviso Importante Nota Sencillo Minimalista Blanco Amarillo.png"/>
          <p:cNvPicPr>
            <a:picLocks noChangeAspect="1"/>
          </p:cNvPicPr>
          <p:nvPr/>
        </p:nvPicPr>
        <p:blipFill>
          <a:blip r:embed="rId2" cstate="print"/>
          <a:srcRect b="11436"/>
          <a:stretch>
            <a:fillRect/>
          </a:stretch>
        </p:blipFill>
        <p:spPr>
          <a:xfrm>
            <a:off x="0" y="-765768"/>
            <a:ext cx="9144000" cy="7605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7182209"/>
      </p:ext>
    </p:extLst>
  </p:cSld>
  <p:clrMapOvr>
    <a:masterClrMapping/>
  </p:clrMapOvr>
  <p:transition spd="slow" advClick="0" advTm="10000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Text Box 7"/>
          <p:cNvSpPr txBox="1">
            <a:spLocks noChangeArrowheads="1"/>
          </p:cNvSpPr>
          <p:nvPr/>
        </p:nvSpPr>
        <p:spPr bwMode="auto">
          <a:xfrm>
            <a:off x="647056" y="2143438"/>
            <a:ext cx="3873422" cy="29523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es-ES" altLang="es-ES" sz="2000" b="1">
                <a:solidFill>
                  <a:srgbClr val="000000"/>
                </a:solidFill>
                <a:cs typeface="Arial" panose="020B0604020202020204" pitchFamily="34" charset="0"/>
              </a:rPr>
              <a:t>     </a:t>
            </a:r>
          </a:p>
          <a:p>
            <a:pPr eaLnBrk="1" hangingPunct="1">
              <a:buSzPct val="100000"/>
            </a:pPr>
            <a:endParaRPr lang="es-ES" altLang="es-ES" sz="20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SzPct val="100000"/>
            </a:pPr>
            <a:r>
              <a:rPr lang="es-ES" altLang="es-ES" sz="2000" b="1">
                <a:solidFill>
                  <a:schemeClr val="accent2"/>
                </a:solidFill>
                <a:cs typeface="Arial" panose="020B0604020202020204" pitchFamily="34" charset="0"/>
              </a:rPr>
              <a:t>           Tarifes </a:t>
            </a:r>
            <a:r>
              <a:rPr lang="es-ES" altLang="es-ES" sz="2000" b="1" err="1">
                <a:solidFill>
                  <a:schemeClr val="accent2"/>
                </a:solidFill>
                <a:cs typeface="Arial" panose="020B0604020202020204" pitchFamily="34" charset="0"/>
              </a:rPr>
              <a:t>menjador</a:t>
            </a:r>
            <a:r>
              <a:rPr lang="es-ES" altLang="es-ES" sz="20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SzPct val="100000"/>
            </a:pPr>
            <a:r>
              <a:rPr lang="es-ES" altLang="es-ES" sz="2000" b="1">
                <a:solidFill>
                  <a:srgbClr val="000000"/>
                </a:solidFill>
                <a:cs typeface="Arial" panose="020B0604020202020204" pitchFamily="34" charset="0"/>
              </a:rPr>
              <a:t>             </a:t>
            </a:r>
          </a:p>
          <a:p>
            <a:pPr algn="ctr" eaLnBrk="1" hangingPunct="1">
              <a:buSzPct val="100000"/>
            </a:pPr>
            <a:endParaRPr lang="es-ES" altLang="es-ES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s-ES" altLang="es-ES" sz="2000" b="1">
                <a:solidFill>
                  <a:srgbClr val="000000"/>
                </a:solidFill>
                <a:cs typeface="Arial" panose="020B0604020202020204" pitchFamily="34" charset="0"/>
              </a:rPr>
              <a:t>     </a:t>
            </a:r>
            <a:r>
              <a:rPr lang="es-ES" altLang="es-ES" sz="2000" b="1" err="1">
                <a:solidFill>
                  <a:srgbClr val="000000"/>
                </a:solidFill>
                <a:cs typeface="Arial" panose="020B0604020202020204" pitchFamily="34" charset="0"/>
              </a:rPr>
              <a:t>Menjador</a:t>
            </a:r>
            <a:r>
              <a:rPr lang="es-ES" altLang="es-ES" sz="2000" b="1">
                <a:solidFill>
                  <a:srgbClr val="000000"/>
                </a:solidFill>
                <a:cs typeface="Arial" panose="020B0604020202020204" pitchFamily="34" charset="0"/>
              </a:rPr>
              <a:t> mensual        65 €</a:t>
            </a:r>
          </a:p>
          <a:p>
            <a:pPr algn="ctr" eaLnBrk="1" hangingPunct="1">
              <a:buSzPct val="100000"/>
            </a:pPr>
            <a:r>
              <a:rPr lang="es-ES" altLang="es-ES" sz="20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s-ES" altLang="es-ES" sz="2000" b="1">
                <a:solidFill>
                  <a:srgbClr val="000000"/>
                </a:solidFill>
                <a:cs typeface="Arial" panose="020B0604020202020204" pitchFamily="34" charset="0"/>
              </a:rPr>
              <a:t>     </a:t>
            </a:r>
            <a:r>
              <a:rPr lang="es-ES" altLang="es-ES" sz="2000" b="1" err="1">
                <a:solidFill>
                  <a:srgbClr val="000000"/>
                </a:solidFill>
                <a:cs typeface="Arial" panose="020B0604020202020204" pitchFamily="34" charset="0"/>
              </a:rPr>
              <a:t>Menjador</a:t>
            </a:r>
            <a:r>
              <a:rPr lang="es-ES" altLang="es-ES" sz="2000" b="1">
                <a:solidFill>
                  <a:srgbClr val="000000"/>
                </a:solidFill>
                <a:cs typeface="Arial" panose="020B0604020202020204" pitchFamily="34" charset="0"/>
              </a:rPr>
              <a:t> per </a:t>
            </a:r>
            <a:r>
              <a:rPr lang="es-ES" altLang="es-ES" sz="2000" b="1" err="1">
                <a:solidFill>
                  <a:srgbClr val="000000"/>
                </a:solidFill>
                <a:cs typeface="Arial" panose="020B0604020202020204" pitchFamily="34" charset="0"/>
              </a:rPr>
              <a:t>dia</a:t>
            </a:r>
            <a:r>
              <a:rPr lang="es-ES" altLang="es-ES" sz="2000" b="1">
                <a:solidFill>
                  <a:srgbClr val="000000"/>
                </a:solidFill>
                <a:cs typeface="Arial" panose="020B0604020202020204" pitchFamily="34" charset="0"/>
              </a:rPr>
              <a:t>             4 €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</a:pPr>
            <a:endParaRPr lang="es-ES" altLang="es-ES" sz="20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SzPct val="100000"/>
            </a:pPr>
            <a:endParaRPr lang="es-ES" altLang="es-ES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buSzPct val="100000"/>
            </a:pPr>
            <a:endParaRPr lang="es-ES" altLang="es-ES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buSzPct val="100000"/>
            </a:pPr>
            <a:endParaRPr lang="es-ES" altLang="es-E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4788024" y="1741340"/>
            <a:ext cx="4032448" cy="3756524"/>
          </a:xfrm>
          <a:prstGeom prst="rect">
            <a:avLst/>
          </a:prstGeom>
          <a:ln w="38100">
            <a:solidFill>
              <a:srgbClr val="F5870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es-ES" altLang="es-ES" b="1">
                <a:solidFill>
                  <a:srgbClr val="F69932"/>
                </a:solidFill>
                <a:cs typeface="Arial" panose="020B0604020202020204" pitchFamily="34" charset="0"/>
              </a:rPr>
              <a:t>      </a:t>
            </a:r>
            <a:r>
              <a:rPr lang="es-ES" altLang="es-ES" b="1" err="1">
                <a:solidFill>
                  <a:srgbClr val="F69932"/>
                </a:solidFill>
                <a:cs typeface="Arial" panose="020B0604020202020204" pitchFamily="34" charset="0"/>
              </a:rPr>
              <a:t>Reduccions</a:t>
            </a:r>
            <a:r>
              <a:rPr lang="es-ES" altLang="es-ES" b="1">
                <a:solidFill>
                  <a:srgbClr val="F69932"/>
                </a:solidFill>
                <a:cs typeface="Arial" panose="020B0604020202020204" pitchFamily="34" charset="0"/>
              </a:rPr>
              <a:t> en les tarifes</a:t>
            </a:r>
          </a:p>
          <a:p>
            <a:pPr algn="ctr" eaLnBrk="1" hangingPunct="1">
              <a:buSzPct val="100000"/>
            </a:pPr>
            <a:endParaRPr lang="es-ES" altLang="es-ES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s-ES" altLang="es-ES" b="1">
                <a:solidFill>
                  <a:srgbClr val="000000"/>
                </a:solidFill>
                <a:cs typeface="Arial" panose="020B0604020202020204" pitchFamily="34" charset="0"/>
              </a:rPr>
              <a:t>      </a:t>
            </a: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Dos </a:t>
            </a:r>
            <a:r>
              <a:rPr lang="es-ES" altLang="es-ES" sz="1600" b="1" err="1">
                <a:solidFill>
                  <a:srgbClr val="000000"/>
                </a:solidFill>
                <a:cs typeface="Arial" panose="020B0604020202020204" pitchFamily="34" charset="0"/>
              </a:rPr>
              <a:t>germans</a:t>
            </a: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 al centre           25%</a:t>
            </a:r>
          </a:p>
          <a:p>
            <a:pPr eaLnBrk="1" hangingPunct="1">
              <a:buSzPct val="100000"/>
            </a:pPr>
            <a:endParaRPr lang="es-ES" altLang="es-ES" sz="16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       </a:t>
            </a:r>
            <a:r>
              <a:rPr lang="es-ES" altLang="es-ES" sz="1600" b="1" err="1">
                <a:solidFill>
                  <a:srgbClr val="000000"/>
                </a:solidFill>
                <a:cs typeface="Arial" panose="020B0604020202020204" pitchFamily="34" charset="0"/>
              </a:rPr>
              <a:t>Família</a:t>
            </a: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altLang="es-ES" sz="1600" b="1" err="1">
                <a:solidFill>
                  <a:srgbClr val="000000"/>
                </a:solidFill>
                <a:cs typeface="Arial" panose="020B0604020202020204" pitchFamily="34" charset="0"/>
              </a:rPr>
              <a:t>nombrosa</a:t>
            </a: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	        25%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       </a:t>
            </a:r>
            <a:r>
              <a:rPr lang="es-ES" altLang="es-ES" sz="1600" b="1" err="1">
                <a:solidFill>
                  <a:srgbClr val="000000"/>
                </a:solidFill>
                <a:cs typeface="Arial" panose="020B0604020202020204" pitchFamily="34" charset="0"/>
              </a:rPr>
              <a:t>Família</a:t>
            </a: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altLang="es-ES" sz="1600" b="1" err="1">
                <a:solidFill>
                  <a:srgbClr val="000000"/>
                </a:solidFill>
                <a:cs typeface="Arial" panose="020B0604020202020204" pitchFamily="34" charset="0"/>
              </a:rPr>
              <a:t>nombrosa</a:t>
            </a: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 especial    35%</a:t>
            </a:r>
          </a:p>
          <a:p>
            <a:pPr eaLnBrk="1" hangingPunct="1">
              <a:buSzPct val="100000"/>
            </a:pPr>
            <a:endParaRPr lang="es-ES" altLang="es-ES" sz="16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       </a:t>
            </a:r>
            <a:r>
              <a:rPr lang="es-ES" altLang="es-ES" sz="1600" b="1" err="1">
                <a:solidFill>
                  <a:srgbClr val="000000"/>
                </a:solidFill>
                <a:cs typeface="Arial" panose="020B0604020202020204" pitchFamily="34" charset="0"/>
              </a:rPr>
              <a:t>Alumnat</a:t>
            </a: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altLang="es-ES" sz="1600" b="1" err="1">
                <a:solidFill>
                  <a:srgbClr val="000000"/>
                </a:solidFill>
                <a:cs typeface="Arial" panose="020B0604020202020204" pitchFamily="34" charset="0"/>
              </a:rPr>
              <a:t>discapacitat</a:t>
            </a: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	        30%</a:t>
            </a:r>
          </a:p>
          <a:p>
            <a:pPr algn="ctr" eaLnBrk="1" hangingPunct="1">
              <a:buSzPct val="100000"/>
            </a:pPr>
            <a:endParaRPr lang="es-ES" altLang="es-ES" sz="16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 eaLnBrk="1" hangingPunct="1">
              <a:buSzPct val="100000"/>
            </a:pPr>
            <a:endParaRPr lang="es-ES" altLang="es-ES" sz="16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eaLnBrk="1" hangingPunct="1">
              <a:buSzPct val="100000"/>
            </a:pPr>
            <a:r>
              <a:rPr lang="es-ES" altLang="es-ES" sz="1600" b="1">
                <a:solidFill>
                  <a:srgbClr val="0070C0"/>
                </a:solidFill>
                <a:cs typeface="Arial" panose="020B0604020202020204" pitchFamily="34" charset="0"/>
              </a:rPr>
              <a:t>       </a:t>
            </a:r>
            <a:r>
              <a:rPr lang="es-ES" altLang="es-ES" b="1" err="1">
                <a:solidFill>
                  <a:srgbClr val="F69932"/>
                </a:solidFill>
                <a:cs typeface="Arial" panose="020B0604020202020204" pitchFamily="34" charset="0"/>
              </a:rPr>
              <a:t>Exempció</a:t>
            </a:r>
            <a:r>
              <a:rPr lang="es-ES" altLang="es-ES" b="1">
                <a:solidFill>
                  <a:srgbClr val="F69932"/>
                </a:solidFill>
                <a:cs typeface="Arial" panose="020B0604020202020204" pitchFamily="34" charset="0"/>
              </a:rPr>
              <a:t> de </a:t>
            </a:r>
            <a:r>
              <a:rPr lang="es-ES" altLang="es-ES" b="1" err="1">
                <a:solidFill>
                  <a:srgbClr val="F69932"/>
                </a:solidFill>
                <a:cs typeface="Arial" panose="020B0604020202020204" pitchFamily="34" charset="0"/>
              </a:rPr>
              <a:t>pagament</a:t>
            </a:r>
            <a:endParaRPr lang="es-ES" altLang="es-ES" b="1">
              <a:solidFill>
                <a:srgbClr val="F69932"/>
              </a:solidFill>
              <a:cs typeface="Arial" panose="020B0604020202020204" pitchFamily="34" charset="0"/>
            </a:endParaRPr>
          </a:p>
          <a:p>
            <a:pPr algn="ctr" eaLnBrk="1" hangingPunct="1">
              <a:buSzPct val="100000"/>
            </a:pPr>
            <a:endParaRPr lang="es-ES" altLang="es-ES" sz="16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eaLnBrk="1" hangingPunct="1">
              <a:buSzPct val="100000"/>
            </a:pPr>
            <a:r>
              <a:rPr lang="es-ES" altLang="es-ES" sz="1600" b="1">
                <a:solidFill>
                  <a:srgbClr val="0070C0"/>
                </a:solidFill>
                <a:cs typeface="Arial" panose="020B0604020202020204" pitchFamily="34" charset="0"/>
              </a:rPr>
              <a:t>       </a:t>
            </a:r>
            <a:r>
              <a:rPr lang="es-ES" altLang="es-ES" sz="1600" b="1" err="1">
                <a:solidFill>
                  <a:srgbClr val="000000"/>
                </a:solidFill>
                <a:cs typeface="Arial" panose="020B0604020202020204" pitchFamily="34" charset="0"/>
              </a:rPr>
              <a:t>Famílies</a:t>
            </a: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altLang="es-ES" sz="1600" b="1" err="1">
                <a:solidFill>
                  <a:srgbClr val="000000"/>
                </a:solidFill>
                <a:cs typeface="Arial" panose="020B0604020202020204" pitchFamily="34" charset="0"/>
              </a:rPr>
              <a:t>amb</a:t>
            </a: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altLang="es-ES" sz="1600" b="1" err="1">
                <a:solidFill>
                  <a:srgbClr val="000000"/>
                </a:solidFill>
                <a:cs typeface="Arial" panose="020B0604020202020204" pitchFamily="34" charset="0"/>
              </a:rPr>
              <a:t>greus</a:t>
            </a: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altLang="es-ES" sz="1600" b="1" err="1">
                <a:solidFill>
                  <a:srgbClr val="000000"/>
                </a:solidFill>
                <a:cs typeface="Arial" panose="020B0604020202020204" pitchFamily="34" charset="0"/>
              </a:rPr>
              <a:t>dificultats</a:t>
            </a: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7544" y="54868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>
                <a:solidFill>
                  <a:srgbClr val="D42CB8"/>
                </a:solidFill>
                <a:latin typeface="Trebuchet MS" pitchFamily="34" charset="0"/>
              </a:rPr>
              <a:t>PREU PÚBLIC  DEL SERVEIS COMPLEMENTÀRIS A LES EIMA</a:t>
            </a:r>
          </a:p>
        </p:txBody>
      </p:sp>
      <p:pic>
        <p:nvPicPr>
          <p:cNvPr id="10" name="9 Imagen" descr="escudo_alzira-pie-680x2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6309320"/>
            <a:ext cx="1296144" cy="40376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47056" y="1028199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Ordenança</a:t>
            </a:r>
            <a:r>
              <a:rPr lang="es-ES"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fiscal reguladora de la </a:t>
            </a:r>
            <a:r>
              <a:rPr lang="es-ES" sz="120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taxa</a:t>
            </a:r>
            <a:r>
              <a:rPr lang="es-ES"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per </a:t>
            </a:r>
            <a:r>
              <a:rPr lang="es-ES" sz="120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utilització</a:t>
            </a:r>
            <a:r>
              <a:rPr lang="es-ES"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s-ES" sz="120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dels</a:t>
            </a:r>
            <a:r>
              <a:rPr lang="es-ES"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s-ES" sz="120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serveis</a:t>
            </a:r>
            <a:r>
              <a:rPr lang="es-ES"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que presten les </a:t>
            </a:r>
            <a:r>
              <a:rPr lang="es-ES" sz="120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Escoles</a:t>
            </a:r>
            <a:r>
              <a:rPr lang="es-ES"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s-ES" sz="1200" err="1">
                <a:solidFill>
                  <a:schemeClr val="tx1"/>
                </a:solidFill>
                <a:latin typeface="Trebuchet MS" pitchFamily="34" charset="0"/>
              </a:rPr>
              <a:t>Infantils</a:t>
            </a:r>
            <a:r>
              <a:rPr lang="es-ES" sz="120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s-ES" sz="1200" err="1">
                <a:solidFill>
                  <a:schemeClr val="tx1"/>
                </a:solidFill>
                <a:latin typeface="Trebuchet MS" pitchFamily="34" charset="0"/>
              </a:rPr>
              <a:t>Municipals</a:t>
            </a:r>
            <a:r>
              <a:rPr lang="es-ES" sz="1400" b="1">
                <a:solidFill>
                  <a:schemeClr val="tx1"/>
                </a:solidFill>
                <a:latin typeface="Trebuchet MS" pitchFamily="34" charset="0"/>
              </a:rPr>
              <a:t>. </a:t>
            </a:r>
          </a:p>
        </p:txBody>
      </p:sp>
      <p:pic>
        <p:nvPicPr>
          <p:cNvPr id="7" name="6 Imagen" descr="logotipo EIM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5877272"/>
            <a:ext cx="1296144" cy="729081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764704"/>
            <a:ext cx="9144000" cy="54006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endParaRPr lang="es-ES" altLang="es-ES" sz="2700" b="1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r>
              <a:rPr lang="es-ES" altLang="es-ES" sz="1600" b="1">
                <a:solidFill>
                  <a:srgbClr val="F69932"/>
                </a:solidFill>
              </a:rPr>
              <a:t>                 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endParaRPr lang="es-ES" altLang="es-ES" sz="1600" b="1">
              <a:solidFill>
                <a:srgbClr val="F6993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r>
              <a:rPr lang="es-ES" altLang="es-ES" sz="1200" b="1">
                <a:solidFill>
                  <a:srgbClr val="F69932"/>
                </a:solidFill>
              </a:rPr>
              <a:t>               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r>
              <a:rPr lang="es-ES" altLang="es-ES" sz="1600" b="1">
                <a:solidFill>
                  <a:srgbClr val="F5870F"/>
                </a:solidFill>
              </a:rPr>
              <a:t>           </a:t>
            </a:r>
            <a:r>
              <a:rPr lang="es-ES" altLang="es-ES" sz="1600" b="1">
                <a:solidFill>
                  <a:srgbClr val="F69932"/>
                </a:solidFill>
              </a:rPr>
              <a:t>EIMA  </a:t>
            </a:r>
            <a:r>
              <a:rPr lang="es-ES" altLang="es-ES" sz="1600" b="1" err="1">
                <a:solidFill>
                  <a:srgbClr val="F69932"/>
                </a:solidFill>
              </a:rPr>
              <a:t>Infants</a:t>
            </a:r>
            <a:r>
              <a:rPr lang="es-ES" altLang="es-ES" sz="1600" b="1">
                <a:solidFill>
                  <a:srgbClr val="F69932"/>
                </a:solidFill>
              </a:rPr>
              <a:t>                        3 </a:t>
            </a:r>
            <a:r>
              <a:rPr lang="es-ES" altLang="es-ES" sz="1600" b="1" err="1">
                <a:solidFill>
                  <a:srgbClr val="F69932"/>
                </a:solidFill>
              </a:rPr>
              <a:t>grups</a:t>
            </a:r>
            <a:r>
              <a:rPr lang="es-ES" altLang="es-ES" sz="1600" b="1">
                <a:solidFill>
                  <a:srgbClr val="F69932"/>
                </a:solidFill>
              </a:rPr>
              <a:t>	      1 (1-2)</a:t>
            </a:r>
            <a:r>
              <a:rPr lang="es-ES" altLang="es-ES" sz="1600" b="1" err="1">
                <a:solidFill>
                  <a:srgbClr val="F69932"/>
                </a:solidFill>
              </a:rPr>
              <a:t>Ràtio</a:t>
            </a:r>
            <a:r>
              <a:rPr lang="es-ES" altLang="es-ES" sz="1600" b="1">
                <a:solidFill>
                  <a:srgbClr val="F69932"/>
                </a:solidFill>
              </a:rPr>
              <a:t> 13            2 (1-3)  </a:t>
            </a:r>
            <a:r>
              <a:rPr lang="es-ES" altLang="es-ES" sz="1600" b="1" err="1">
                <a:solidFill>
                  <a:srgbClr val="F69932"/>
                </a:solidFill>
              </a:rPr>
              <a:t>Ràtio</a:t>
            </a:r>
            <a:r>
              <a:rPr lang="es-ES" altLang="es-ES" sz="1600" b="1">
                <a:solidFill>
                  <a:srgbClr val="F69932"/>
                </a:solidFill>
              </a:rPr>
              <a:t>  15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endParaRPr lang="es-ES" altLang="es-ES" sz="1600" b="1">
              <a:solidFill>
                <a:srgbClr val="F6993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r>
              <a:rPr lang="es-ES" altLang="es-ES" sz="1400" b="1">
                <a:solidFill>
                  <a:schemeClr val="accent4">
                    <a:lumMod val="75000"/>
                  </a:schemeClr>
                </a:solidFill>
              </a:rPr>
              <a:t>             </a:t>
            </a:r>
            <a:r>
              <a:rPr lang="es-ES" altLang="es-ES" sz="1600" b="1">
                <a:solidFill>
                  <a:schemeClr val="accent4">
                    <a:lumMod val="75000"/>
                  </a:schemeClr>
                </a:solidFill>
              </a:rPr>
              <a:t>EIMA  La </a:t>
            </a:r>
            <a:r>
              <a:rPr lang="es-ES" altLang="es-ES" sz="1600" b="1" err="1">
                <a:solidFill>
                  <a:schemeClr val="accent4">
                    <a:lumMod val="75000"/>
                  </a:schemeClr>
                </a:solidFill>
              </a:rPr>
              <a:t>Muntanyeta</a:t>
            </a:r>
            <a:r>
              <a:rPr lang="es-ES" altLang="es-ES" sz="1600" b="1">
                <a:solidFill>
                  <a:schemeClr val="accent4">
                    <a:lumMod val="75000"/>
                  </a:schemeClr>
                </a:solidFill>
              </a:rPr>
              <a:t>	         3 </a:t>
            </a:r>
            <a:r>
              <a:rPr lang="es-ES" altLang="es-ES" sz="1600" b="1" err="1">
                <a:solidFill>
                  <a:schemeClr val="accent4">
                    <a:lumMod val="75000"/>
                  </a:schemeClr>
                </a:solidFill>
              </a:rPr>
              <a:t>grups</a:t>
            </a:r>
            <a:r>
              <a:rPr lang="es-ES" altLang="es-ES" sz="1600" b="1">
                <a:solidFill>
                  <a:schemeClr val="accent4">
                    <a:lumMod val="75000"/>
                  </a:schemeClr>
                </a:solidFill>
              </a:rPr>
              <a:t>	      1 (1-2)</a:t>
            </a:r>
            <a:r>
              <a:rPr lang="es-ES" altLang="es-ES" sz="1600" b="1" err="1">
                <a:solidFill>
                  <a:schemeClr val="accent4">
                    <a:lumMod val="75000"/>
                  </a:schemeClr>
                </a:solidFill>
              </a:rPr>
              <a:t>Ràtio</a:t>
            </a:r>
            <a:r>
              <a:rPr lang="es-ES" altLang="es-ES" sz="1600" b="1">
                <a:solidFill>
                  <a:schemeClr val="accent4">
                    <a:lumMod val="75000"/>
                  </a:schemeClr>
                </a:solidFill>
              </a:rPr>
              <a:t> 13 	          2 (2-3)  </a:t>
            </a:r>
            <a:r>
              <a:rPr lang="es-ES" altLang="es-ES" sz="1600" b="1" err="1">
                <a:solidFill>
                  <a:schemeClr val="accent4">
                    <a:lumMod val="75000"/>
                  </a:schemeClr>
                </a:solidFill>
              </a:rPr>
              <a:t>Ràtio</a:t>
            </a:r>
            <a:r>
              <a:rPr lang="es-ES" altLang="es-ES" sz="1600" b="1">
                <a:solidFill>
                  <a:schemeClr val="accent4">
                    <a:lumMod val="75000"/>
                  </a:schemeClr>
                </a:solidFill>
              </a:rPr>
              <a:t>  18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endParaRPr lang="es-ES" altLang="es-ES" sz="1600" b="1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r>
              <a:rPr lang="es-ES" altLang="es-ES" sz="1600" b="1">
                <a:solidFill>
                  <a:srgbClr val="0070C0"/>
                </a:solidFill>
              </a:rPr>
              <a:t>           EIMA  </a:t>
            </a:r>
            <a:r>
              <a:rPr lang="es-ES" altLang="es-ES" sz="1600" b="1" err="1">
                <a:solidFill>
                  <a:srgbClr val="0070C0"/>
                </a:solidFill>
              </a:rPr>
              <a:t>Llorenç</a:t>
            </a:r>
            <a:r>
              <a:rPr lang="es-ES" altLang="es-ES" sz="1600" b="1">
                <a:solidFill>
                  <a:srgbClr val="0070C0"/>
                </a:solidFill>
              </a:rPr>
              <a:t> Giménez      4 </a:t>
            </a:r>
            <a:r>
              <a:rPr lang="es-ES" altLang="es-ES" sz="1600" b="1" err="1">
                <a:solidFill>
                  <a:srgbClr val="0070C0"/>
                </a:solidFill>
              </a:rPr>
              <a:t>grups</a:t>
            </a:r>
            <a:r>
              <a:rPr lang="es-ES" altLang="es-ES" sz="1600" b="1">
                <a:solidFill>
                  <a:srgbClr val="0070C0"/>
                </a:solidFill>
              </a:rPr>
              <a:t>	      2 (1-2)</a:t>
            </a:r>
            <a:r>
              <a:rPr lang="es-ES" altLang="es-ES" sz="1600" b="1" err="1">
                <a:solidFill>
                  <a:srgbClr val="0070C0"/>
                </a:solidFill>
              </a:rPr>
              <a:t>Ràtio</a:t>
            </a:r>
            <a:r>
              <a:rPr lang="es-ES" altLang="es-ES" sz="1600" b="1">
                <a:solidFill>
                  <a:srgbClr val="0070C0"/>
                </a:solidFill>
              </a:rPr>
              <a:t> 13 	          2 (1-3)  </a:t>
            </a:r>
            <a:r>
              <a:rPr lang="es-ES" altLang="es-ES" sz="1600" b="1" err="1">
                <a:solidFill>
                  <a:srgbClr val="0070C0"/>
                </a:solidFill>
              </a:rPr>
              <a:t>Ràtio</a:t>
            </a:r>
            <a:r>
              <a:rPr lang="es-ES" altLang="es-ES" sz="1600" b="1">
                <a:solidFill>
                  <a:srgbClr val="0070C0"/>
                </a:solidFill>
              </a:rPr>
              <a:t>  15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endParaRPr lang="es-ES" altLang="es-ES" sz="1400" b="1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endParaRPr lang="es-ES" altLang="es-ES" sz="1200" b="1">
              <a:solidFill>
                <a:srgbClr val="D42CB8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endParaRPr lang="es-ES" altLang="es-ES" b="1">
              <a:solidFill>
                <a:srgbClr val="D42CB8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r>
              <a:rPr lang="es-ES" altLang="es-ES" sz="1600" b="1">
                <a:solidFill>
                  <a:srgbClr val="D42CB8"/>
                </a:solidFill>
              </a:rPr>
              <a:t>                Personal </a:t>
            </a:r>
            <a:r>
              <a:rPr lang="es-ES" altLang="es-ES" sz="1600" b="1" err="1">
                <a:solidFill>
                  <a:srgbClr val="D42CB8"/>
                </a:solidFill>
              </a:rPr>
              <a:t>docent</a:t>
            </a:r>
            <a:r>
              <a:rPr lang="es-ES" altLang="es-ES" sz="1600" b="1">
                <a:solidFill>
                  <a:srgbClr val="D42CB8"/>
                </a:solidFill>
              </a:rPr>
              <a:t>         </a:t>
            </a:r>
            <a:r>
              <a:rPr lang="es-ES" altLang="es-ES" sz="1600">
                <a:latin typeface="Calibri" panose="020F0502020204030204" pitchFamily="34" charset="0"/>
              </a:rPr>
              <a:t>Mestres </a:t>
            </a:r>
            <a:r>
              <a:rPr lang="es-ES" altLang="es-ES" sz="1600" err="1">
                <a:latin typeface="Calibri" panose="020F0502020204030204" pitchFamily="34" charset="0"/>
              </a:rPr>
              <a:t>d’educació</a:t>
            </a:r>
            <a:r>
              <a:rPr lang="es-ES" altLang="es-ES" sz="1600">
                <a:latin typeface="Calibri" panose="020F0502020204030204" pitchFamily="34" charset="0"/>
              </a:rPr>
              <a:t> infantil  (10)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r>
              <a:rPr lang="es-ES" altLang="es-ES" sz="1600">
                <a:latin typeface="Calibri" panose="020F0502020204030204" pitchFamily="34" charset="0"/>
              </a:rPr>
              <a:t>                                                                 Educadores /</a:t>
            </a:r>
            <a:r>
              <a:rPr lang="es-ES" altLang="es-ES" sz="1600" err="1">
                <a:latin typeface="Calibri" panose="020F0502020204030204" pitchFamily="34" charset="0"/>
              </a:rPr>
              <a:t>Tècnics</a:t>
            </a:r>
            <a:r>
              <a:rPr lang="es-ES" altLang="es-ES" sz="1600">
                <a:latin typeface="Calibri" panose="020F0502020204030204" pitchFamily="34" charset="0"/>
              </a:rPr>
              <a:t> F.P.  (4)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endParaRPr lang="es-ES" altLang="es-ES" sz="160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r>
              <a:rPr lang="es-ES" altLang="es-ES" sz="1600" b="1">
                <a:solidFill>
                  <a:srgbClr val="D42CB8"/>
                </a:solidFill>
                <a:latin typeface="Calibri" panose="020F0502020204030204" pitchFamily="34" charset="0"/>
              </a:rPr>
              <a:t>                   </a:t>
            </a:r>
            <a:r>
              <a:rPr lang="es-ES" altLang="es-ES" sz="1600" b="1">
                <a:solidFill>
                  <a:srgbClr val="D42CB8"/>
                </a:solidFill>
              </a:rPr>
              <a:t>Personal de </a:t>
            </a:r>
            <a:r>
              <a:rPr lang="es-ES" altLang="es-ES" sz="1600" b="1" err="1">
                <a:solidFill>
                  <a:srgbClr val="D42CB8"/>
                </a:solidFill>
              </a:rPr>
              <a:t>servicis</a:t>
            </a:r>
            <a:r>
              <a:rPr lang="es-ES" altLang="es-ES" sz="1600" b="1">
                <a:solidFill>
                  <a:srgbClr val="D42CB8"/>
                </a:solidFill>
              </a:rPr>
              <a:t>  </a:t>
            </a:r>
            <a:r>
              <a:rPr lang="es-ES" altLang="es-ES" sz="1600" err="1">
                <a:latin typeface="Calibri" panose="020F0502020204030204" pitchFamily="34" charset="0"/>
              </a:rPr>
              <a:t>Cuina-neteja</a:t>
            </a:r>
            <a:r>
              <a:rPr lang="es-ES" altLang="es-ES" sz="1600">
                <a:latin typeface="Calibri" panose="020F0502020204030204" pitchFamily="34" charset="0"/>
              </a:rPr>
              <a:t> (3)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r>
              <a:rPr lang="es-ES" altLang="es-ES" sz="1600">
                <a:latin typeface="Calibri" panose="020F0502020204030204" pitchFamily="34" charset="0"/>
              </a:rPr>
              <a:t>                                                                </a:t>
            </a:r>
            <a:r>
              <a:rPr lang="es-ES" altLang="es-ES" sz="1600" err="1">
                <a:latin typeface="Calibri" panose="020F0502020204030204" pitchFamily="34" charset="0"/>
              </a:rPr>
              <a:t>Manteniment-ordenança</a:t>
            </a:r>
            <a:r>
              <a:rPr lang="es-ES" altLang="es-ES" sz="1600">
                <a:latin typeface="Calibri" panose="020F0502020204030204" pitchFamily="34" charset="0"/>
              </a:rPr>
              <a:t> (1)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r>
              <a:rPr lang="es-ES" altLang="es-ES">
                <a:latin typeface="Calibri" panose="020F0502020204030204" pitchFamily="34" charset="0"/>
              </a:rPr>
              <a:t>                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endParaRPr lang="es-ES" altLang="es-ES" sz="1200" b="1">
              <a:solidFill>
                <a:srgbClr val="D42CB8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r>
              <a:rPr lang="es-ES" altLang="es-ES" sz="1200" b="1"/>
              <a:t>	    	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r>
              <a:rPr lang="es-ES" altLang="es-ES" sz="1200" b="1">
                <a:latin typeface="Verdana" panose="020B0604030504040204" pitchFamily="34" charset="0"/>
              </a:rPr>
              <a:t>			    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endParaRPr lang="es-ES" altLang="es-ES" sz="1700" b="1">
              <a:latin typeface="Verdana" panose="020B0604030504040204" pitchFamily="34" charset="0"/>
            </a:endParaRPr>
          </a:p>
        </p:txBody>
      </p:sp>
      <p:pic>
        <p:nvPicPr>
          <p:cNvPr id="9" name="8 Imagen" descr="escudo_alzira-pie-680x2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309320"/>
            <a:ext cx="1296144" cy="40376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7544" y="764704"/>
            <a:ext cx="8450368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s-E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D42CB8"/>
                </a:solidFill>
                <a:latin typeface="Arial Rounded MT Bold" panose="020F0704030504030204" pitchFamily="34" charset="0"/>
              </a:rPr>
              <a:t>COMPOSICIÓ ESCOLES INFANTILS MUNICIPALS</a:t>
            </a:r>
          </a:p>
        </p:txBody>
      </p:sp>
      <p:pic>
        <p:nvPicPr>
          <p:cNvPr id="5" name="4 Imagen" descr="logotipo EI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5877272"/>
            <a:ext cx="1296144" cy="729081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3473555" y="1512478"/>
            <a:ext cx="1835354" cy="434407"/>
          </a:xfrm>
          <a:prstGeom prst="rect">
            <a:avLst/>
          </a:prstGeom>
          <a:solidFill>
            <a:srgbClr val="92D050"/>
          </a:solidFill>
          <a:ln w="9525">
            <a:solidFill>
              <a:schemeClr val="tx2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" altLang="es-ES" b="1">
                <a:latin typeface="Arial" charset="0"/>
                <a:ea typeface="Microsoft YaHei" charset="-122"/>
              </a:rPr>
              <a:t>       HORARIS</a:t>
            </a:r>
          </a:p>
        </p:txBody>
      </p:sp>
      <p:pic>
        <p:nvPicPr>
          <p:cNvPr id="717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7281">
            <a:off x="2995395" y="1175178"/>
            <a:ext cx="805323" cy="108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3" name="12 Flecha derecha"/>
          <p:cNvSpPr>
            <a:spLocks noChangeArrowheads="1"/>
          </p:cNvSpPr>
          <p:nvPr/>
        </p:nvSpPr>
        <p:spPr bwMode="auto">
          <a:xfrm>
            <a:off x="886963" y="2633997"/>
            <a:ext cx="1871663" cy="983601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00FF00">
              <a:alpha val="0"/>
            </a:srgbClr>
          </a:solidFill>
          <a:ln w="762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7174" name="13 Flecha derecha"/>
          <p:cNvSpPr>
            <a:spLocks noChangeArrowheads="1"/>
          </p:cNvSpPr>
          <p:nvPr/>
        </p:nvSpPr>
        <p:spPr bwMode="auto">
          <a:xfrm>
            <a:off x="851243" y="4416076"/>
            <a:ext cx="1943101" cy="1008037"/>
          </a:xfrm>
          <a:prstGeom prst="rightArrow">
            <a:avLst>
              <a:gd name="adj1" fmla="val 50000"/>
              <a:gd name="adj2" fmla="val 49958"/>
            </a:avLst>
          </a:prstGeom>
          <a:noFill/>
          <a:ln w="762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7175" name="17 CuadroTexto"/>
          <p:cNvSpPr txBox="1">
            <a:spLocks noChangeArrowheads="1"/>
          </p:cNvSpPr>
          <p:nvPr/>
        </p:nvSpPr>
        <p:spPr bwMode="auto">
          <a:xfrm>
            <a:off x="3851275" y="2781300"/>
            <a:ext cx="3384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 altLang="es-ES"/>
          </a:p>
        </p:txBody>
      </p:sp>
      <p:sp>
        <p:nvSpPr>
          <p:cNvPr id="7176" name="18 CuadroTexto"/>
          <p:cNvSpPr txBox="1">
            <a:spLocks noChangeArrowheads="1"/>
          </p:cNvSpPr>
          <p:nvPr/>
        </p:nvSpPr>
        <p:spPr bwMode="auto">
          <a:xfrm>
            <a:off x="3779838" y="2924175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 altLang="es-ES"/>
          </a:p>
        </p:txBody>
      </p:sp>
      <p:sp>
        <p:nvSpPr>
          <p:cNvPr id="21" name="20 Rectángulo"/>
          <p:cNvSpPr/>
          <p:nvPr/>
        </p:nvSpPr>
        <p:spPr>
          <a:xfrm>
            <a:off x="525053" y="2864187"/>
            <a:ext cx="228115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Matí</a:t>
            </a:r>
            <a:endParaRPr lang="es-ES" sz="2400" b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Microsoft YaHei" charset="-122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06703" y="4651175"/>
            <a:ext cx="2096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Microsoft YaHei" charset="-122"/>
              </a:rPr>
              <a:t>Vesprada</a:t>
            </a:r>
            <a:endParaRPr lang="es-ES" sz="2400" b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Microsoft YaHei" charset="-122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870111" y="2549435"/>
            <a:ext cx="2736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Microsoft YaHei" charset="-122"/>
              </a:rPr>
              <a:t>ENTRADA  </a:t>
            </a:r>
          </a:p>
          <a:p>
            <a:pPr algn="ctr">
              <a:defRPr/>
            </a:pPr>
            <a:r>
              <a:rPr lang="es-ES" sz="2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Microsoft YaHei" charset="-122"/>
              </a:rPr>
              <a:t>08:00  08:30</a:t>
            </a:r>
          </a:p>
          <a:p>
            <a:pPr algn="ctr">
              <a:defRPr/>
            </a:pPr>
            <a:r>
              <a:rPr lang="es-ES" sz="2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Microsoft YaHei" charset="-122"/>
              </a:rPr>
              <a:t>  09:00  09:30h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5868144" y="2635761"/>
            <a:ext cx="2510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Microsoft YaHei" charset="-122"/>
              </a:rPr>
              <a:t> EIXIDA       12:30h o 13:30h 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3234421" y="4463682"/>
            <a:ext cx="203133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Microsoft YaHei" charset="-122"/>
              </a:rPr>
              <a:t> </a:t>
            </a:r>
            <a:r>
              <a:rPr lang="es-ES" sz="2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Microsoft YaHei" charset="-122"/>
              </a:rPr>
              <a:t>ENTRADA       </a:t>
            </a:r>
          </a:p>
          <a:p>
            <a:pPr>
              <a:defRPr/>
            </a:pPr>
            <a:r>
              <a:rPr lang="es-ES" sz="2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Microsoft YaHei" charset="-122"/>
              </a:rPr>
              <a:t> 15:30h</a:t>
            </a:r>
          </a:p>
        </p:txBody>
      </p:sp>
      <p:pic>
        <p:nvPicPr>
          <p:cNvPr id="17" name="16 Imagen" descr="escudo_alzira-pie-680x2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872784"/>
            <a:ext cx="2097868" cy="739622"/>
          </a:xfrm>
          <a:prstGeom prst="rect">
            <a:avLst/>
          </a:prstGeom>
        </p:spPr>
      </p:pic>
      <p:sp>
        <p:nvSpPr>
          <p:cNvPr id="18" name="27 Rectángulo"/>
          <p:cNvSpPr/>
          <p:nvPr/>
        </p:nvSpPr>
        <p:spPr>
          <a:xfrm>
            <a:off x="6012160" y="4463682"/>
            <a:ext cx="203133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Microsoft YaHei" charset="-122"/>
              </a:rPr>
              <a:t> </a:t>
            </a:r>
            <a:r>
              <a:rPr lang="es-ES" sz="2400" b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Microsoft YaHei" charset="-122"/>
              </a:rPr>
              <a:t>EIXIDA       </a:t>
            </a:r>
          </a:p>
          <a:p>
            <a:pPr>
              <a:defRPr/>
            </a:pPr>
            <a:r>
              <a:rPr lang="es-ES" sz="2400" b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Microsoft YaHei" charset="-122"/>
              </a:rPr>
              <a:t>16h a 16:30h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106679" y="384597"/>
            <a:ext cx="4572085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s-E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D42CB8"/>
                </a:solidFill>
                <a:latin typeface="Arial Rounded MT Bold" panose="020F0704030504030204" pitchFamily="34" charset="0"/>
              </a:rPr>
              <a:t>HORARI DELS CENTRES</a:t>
            </a:r>
          </a:p>
        </p:txBody>
      </p:sp>
      <p:pic>
        <p:nvPicPr>
          <p:cNvPr id="16" name="15 Imagen" descr="logotipo EIM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5877272"/>
            <a:ext cx="1296144" cy="729081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Alimentación infantil ¿Lo estoy haciendo bien? - Lucía mi pedia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833712"/>
            <a:ext cx="1368151" cy="1083120"/>
          </a:xfrm>
          <a:prstGeom prst="rect">
            <a:avLst/>
          </a:prstGeom>
          <a:noFill/>
        </p:spPr>
      </p:pic>
      <p:pic>
        <p:nvPicPr>
          <p:cNvPr id="51204" name="Picture 4" descr="Pegatinas para evitar errores en la medicación infantil en la región | El  Norte de Castilla"/>
          <p:cNvPicPr>
            <a:picLocks noChangeAspect="1" noChangeArrowheads="1"/>
          </p:cNvPicPr>
          <p:nvPr/>
        </p:nvPicPr>
        <p:blipFill>
          <a:blip r:embed="rId4" cstate="print"/>
          <a:srcRect b="29907"/>
          <a:stretch>
            <a:fillRect/>
          </a:stretch>
        </p:blipFill>
        <p:spPr bwMode="auto">
          <a:xfrm>
            <a:off x="395536" y="3252895"/>
            <a:ext cx="1368152" cy="1544257"/>
          </a:xfrm>
          <a:prstGeom prst="rect">
            <a:avLst/>
          </a:prstGeom>
          <a:noFill/>
        </p:spPr>
      </p:pic>
      <p:pic>
        <p:nvPicPr>
          <p:cNvPr id="51206" name="Picture 6" descr="Medicamentos en niños fotos de stock, imágenes de Medicamentos en niños sin  royalties | Depositphotos"/>
          <p:cNvPicPr>
            <a:picLocks noChangeAspect="1" noChangeArrowheads="1"/>
          </p:cNvPicPr>
          <p:nvPr/>
        </p:nvPicPr>
        <p:blipFill>
          <a:blip r:embed="rId5" cstate="print"/>
          <a:srcRect l="16129" r="6452"/>
          <a:stretch>
            <a:fillRect/>
          </a:stretch>
        </p:blipFill>
        <p:spPr bwMode="auto">
          <a:xfrm>
            <a:off x="395536" y="1988840"/>
            <a:ext cx="1368152" cy="1192047"/>
          </a:xfrm>
          <a:prstGeom prst="rect">
            <a:avLst/>
          </a:prstGeom>
          <a:noFill/>
        </p:spPr>
      </p:pic>
      <p:pic>
        <p:nvPicPr>
          <p:cNvPr id="51208" name="Picture 8" descr="2.450.800+ Juguetes Fotografías de stock, fotos e imágenes libres de  derechos - iStock | Jugueteria, Juegos, Regalos"/>
          <p:cNvPicPr>
            <a:picLocks noChangeAspect="1" noChangeArrowheads="1"/>
          </p:cNvPicPr>
          <p:nvPr/>
        </p:nvPicPr>
        <p:blipFill>
          <a:blip r:embed="rId6" cstate="print"/>
          <a:srcRect l="5000" t="10232" r="5000" b="9768"/>
          <a:stretch>
            <a:fillRect/>
          </a:stretch>
        </p:blipFill>
        <p:spPr bwMode="auto">
          <a:xfrm>
            <a:off x="395536" y="4941168"/>
            <a:ext cx="1368152" cy="1158336"/>
          </a:xfrm>
          <a:prstGeom prst="rect">
            <a:avLst/>
          </a:prstGeom>
          <a:noFill/>
        </p:spPr>
      </p:pic>
      <p:sp>
        <p:nvSpPr>
          <p:cNvPr id="26" name="25 CuadroTexto"/>
          <p:cNvSpPr txBox="1"/>
          <p:nvPr/>
        </p:nvSpPr>
        <p:spPr>
          <a:xfrm>
            <a:off x="2188718" y="2166574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chemeClr val="tx1"/>
                </a:solidFill>
              </a:rPr>
              <a:t>MEDICAMENTS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es-ES" sz="1400">
                <a:solidFill>
                  <a:schemeClr val="tx1"/>
                </a:solidFill>
              </a:rPr>
              <a:t>No es poden portar </a:t>
            </a:r>
            <a:r>
              <a:rPr lang="es-ES" sz="1400" err="1">
                <a:solidFill>
                  <a:schemeClr val="tx1"/>
                </a:solidFill>
              </a:rPr>
              <a:t>medicaments</a:t>
            </a:r>
            <a:r>
              <a:rPr lang="es-ES" sz="1400">
                <a:solidFill>
                  <a:schemeClr val="tx1"/>
                </a:solidFill>
              </a:rPr>
              <a:t>. </a:t>
            </a:r>
            <a:r>
              <a:rPr lang="es-ES" sz="1400" err="1">
                <a:solidFill>
                  <a:schemeClr val="tx1"/>
                </a:solidFill>
              </a:rPr>
              <a:t>Únicament</a:t>
            </a:r>
            <a:r>
              <a:rPr lang="es-ES" sz="1400">
                <a:solidFill>
                  <a:schemeClr val="tx1"/>
                </a:solidFill>
              </a:rPr>
              <a:t> en casos </a:t>
            </a:r>
            <a:r>
              <a:rPr lang="es-ES" sz="1400" err="1">
                <a:solidFill>
                  <a:schemeClr val="tx1"/>
                </a:solidFill>
              </a:rPr>
              <a:t>excepcionals</a:t>
            </a:r>
            <a:r>
              <a:rPr lang="es-ES" sz="1400">
                <a:solidFill>
                  <a:schemeClr val="tx1"/>
                </a:solidFill>
              </a:rPr>
              <a:t> </a:t>
            </a:r>
            <a:r>
              <a:rPr lang="es-ES" sz="1400" err="1">
                <a:solidFill>
                  <a:schemeClr val="tx1"/>
                </a:solidFill>
              </a:rPr>
              <a:t>com</a:t>
            </a:r>
            <a:r>
              <a:rPr lang="es-ES" sz="1400">
                <a:solidFill>
                  <a:schemeClr val="tx1"/>
                </a:solidFill>
              </a:rPr>
              <a:t>  </a:t>
            </a:r>
            <a:r>
              <a:rPr lang="es-ES" sz="1400" err="1">
                <a:solidFill>
                  <a:schemeClr val="tx1"/>
                </a:solidFill>
              </a:rPr>
              <a:t>convulsions</a:t>
            </a:r>
            <a:r>
              <a:rPr lang="es-ES" sz="1400">
                <a:solidFill>
                  <a:schemeClr val="tx1"/>
                </a:solidFill>
              </a:rPr>
              <a:t> </a:t>
            </a:r>
            <a:r>
              <a:rPr lang="es-ES" sz="1400" err="1">
                <a:solidFill>
                  <a:schemeClr val="tx1"/>
                </a:solidFill>
              </a:rPr>
              <a:t>febrils</a:t>
            </a:r>
            <a:r>
              <a:rPr lang="es-ES" sz="1400">
                <a:solidFill>
                  <a:schemeClr val="tx1"/>
                </a:solidFill>
              </a:rPr>
              <a:t> i </a:t>
            </a:r>
            <a:r>
              <a:rPr lang="es-ES" sz="1400" err="1">
                <a:solidFill>
                  <a:schemeClr val="tx1"/>
                </a:solidFill>
              </a:rPr>
              <a:t>malalties</a:t>
            </a:r>
            <a:r>
              <a:rPr lang="es-ES" sz="1400">
                <a:solidFill>
                  <a:schemeClr val="tx1"/>
                </a:solidFill>
              </a:rPr>
              <a:t> </a:t>
            </a:r>
            <a:r>
              <a:rPr lang="es-ES" sz="1400" err="1">
                <a:solidFill>
                  <a:schemeClr val="tx1"/>
                </a:solidFill>
              </a:rPr>
              <a:t>cròniques</a:t>
            </a:r>
            <a:r>
              <a:rPr lang="es-ES" sz="1400">
                <a:solidFill>
                  <a:schemeClr val="tx1"/>
                </a:solidFill>
              </a:rPr>
              <a:t>. </a:t>
            </a:r>
            <a:r>
              <a:rPr lang="es-ES" sz="1400" err="1">
                <a:solidFill>
                  <a:schemeClr val="tx1"/>
                </a:solidFill>
              </a:rPr>
              <a:t>Amb</a:t>
            </a:r>
            <a:r>
              <a:rPr lang="es-ES" sz="1400">
                <a:solidFill>
                  <a:schemeClr val="tx1"/>
                </a:solidFill>
              </a:rPr>
              <a:t> </a:t>
            </a:r>
            <a:r>
              <a:rPr lang="es-ES" sz="1400" err="1">
                <a:solidFill>
                  <a:schemeClr val="tx1"/>
                </a:solidFill>
              </a:rPr>
              <a:t>prescripció</a:t>
            </a:r>
            <a:r>
              <a:rPr lang="es-ES" sz="1400">
                <a:solidFill>
                  <a:schemeClr val="tx1"/>
                </a:solidFill>
              </a:rPr>
              <a:t> </a:t>
            </a:r>
            <a:r>
              <a:rPr lang="es-ES" sz="1400" err="1">
                <a:solidFill>
                  <a:schemeClr val="tx1"/>
                </a:solidFill>
              </a:rPr>
              <a:t>mèdica</a:t>
            </a:r>
            <a:r>
              <a:rPr lang="es-ES" sz="1400">
                <a:solidFill>
                  <a:schemeClr val="tx1"/>
                </a:solidFill>
              </a:rPr>
              <a:t> i </a:t>
            </a:r>
            <a:r>
              <a:rPr lang="es-ES" sz="1400" err="1">
                <a:solidFill>
                  <a:schemeClr val="tx1"/>
                </a:solidFill>
              </a:rPr>
              <a:t>instruccions</a:t>
            </a:r>
            <a:r>
              <a:rPr lang="es-ES" sz="1400">
                <a:solidFill>
                  <a:schemeClr val="tx1"/>
                </a:solidFill>
              </a:rPr>
              <a:t> </a:t>
            </a:r>
            <a:r>
              <a:rPr lang="es-ES" sz="1400" err="1">
                <a:solidFill>
                  <a:schemeClr val="tx1"/>
                </a:solidFill>
              </a:rPr>
              <a:t>d’administrament</a:t>
            </a:r>
            <a:r>
              <a:rPr lang="es-ES" sz="140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2123728" y="5223976"/>
            <a:ext cx="6840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>
                <a:solidFill>
                  <a:schemeClr val="tx1"/>
                </a:solidFill>
              </a:rPr>
              <a:t>   </a:t>
            </a:r>
            <a:r>
              <a:rPr lang="es-ES" sz="1400">
                <a:solidFill>
                  <a:schemeClr val="tx1"/>
                </a:solidFill>
              </a:rPr>
              <a:t>JOGUETS I XUPLONS</a:t>
            </a:r>
          </a:p>
          <a:p>
            <a:r>
              <a:rPr lang="es-ES" sz="1400">
                <a:solidFill>
                  <a:schemeClr val="tx1"/>
                </a:solidFill>
              </a:rPr>
              <a:t>  Es </a:t>
            </a:r>
            <a:r>
              <a:rPr lang="es-ES" sz="1400" err="1">
                <a:solidFill>
                  <a:schemeClr val="tx1"/>
                </a:solidFill>
              </a:rPr>
              <a:t>permet</a:t>
            </a:r>
            <a:r>
              <a:rPr lang="es-ES" sz="1400">
                <a:solidFill>
                  <a:schemeClr val="tx1"/>
                </a:solidFill>
              </a:rPr>
              <a:t> l’ entrada de </a:t>
            </a:r>
            <a:r>
              <a:rPr lang="es-ES" sz="1400" err="1">
                <a:solidFill>
                  <a:schemeClr val="tx1"/>
                </a:solidFill>
              </a:rPr>
              <a:t>joguets</a:t>
            </a:r>
            <a:r>
              <a:rPr lang="es-ES" sz="1400">
                <a:solidFill>
                  <a:schemeClr val="tx1"/>
                </a:solidFill>
              </a:rPr>
              <a:t> </a:t>
            </a:r>
            <a:r>
              <a:rPr lang="es-ES" sz="1400" err="1">
                <a:solidFill>
                  <a:schemeClr val="tx1"/>
                </a:solidFill>
              </a:rPr>
              <a:t>d’apego</a:t>
            </a:r>
            <a:r>
              <a:rPr lang="es-ES" sz="1400">
                <a:solidFill>
                  <a:schemeClr val="tx1"/>
                </a:solidFill>
              </a:rPr>
              <a:t> al </a:t>
            </a:r>
            <a:r>
              <a:rPr lang="es-ES" sz="1400" err="1">
                <a:solidFill>
                  <a:schemeClr val="tx1"/>
                </a:solidFill>
              </a:rPr>
              <a:t>llarg</a:t>
            </a:r>
            <a:r>
              <a:rPr lang="es-ES" sz="1400">
                <a:solidFill>
                  <a:schemeClr val="tx1"/>
                </a:solidFill>
              </a:rPr>
              <a:t> del </a:t>
            </a:r>
            <a:r>
              <a:rPr lang="es-ES" sz="1400" err="1">
                <a:solidFill>
                  <a:schemeClr val="tx1"/>
                </a:solidFill>
              </a:rPr>
              <a:t>procés</a:t>
            </a:r>
            <a:r>
              <a:rPr lang="es-ES" sz="1400">
                <a:solidFill>
                  <a:schemeClr val="tx1"/>
                </a:solidFill>
              </a:rPr>
              <a:t> </a:t>
            </a:r>
            <a:r>
              <a:rPr lang="es-ES" sz="1400" err="1">
                <a:solidFill>
                  <a:schemeClr val="tx1"/>
                </a:solidFill>
              </a:rPr>
              <a:t>d’acollida</a:t>
            </a:r>
            <a:endParaRPr lang="es-ES" sz="1400">
              <a:solidFill>
                <a:schemeClr val="tx1"/>
              </a:solidFill>
            </a:endParaRPr>
          </a:p>
          <a:p>
            <a:r>
              <a:rPr lang="es-ES" sz="1400">
                <a:solidFill>
                  <a:schemeClr val="tx1"/>
                </a:solidFill>
              </a:rPr>
              <a:t>  </a:t>
            </a:r>
            <a:r>
              <a:rPr lang="es-ES" sz="1400" err="1">
                <a:solidFill>
                  <a:schemeClr val="tx1"/>
                </a:solidFill>
              </a:rPr>
              <a:t>Recomanem</a:t>
            </a:r>
            <a:r>
              <a:rPr lang="es-ES" sz="1400">
                <a:solidFill>
                  <a:schemeClr val="tx1"/>
                </a:solidFill>
              </a:rPr>
              <a:t> </a:t>
            </a:r>
            <a:r>
              <a:rPr lang="es-ES" sz="1400" err="1">
                <a:solidFill>
                  <a:schemeClr val="tx1"/>
                </a:solidFill>
              </a:rPr>
              <a:t>deixar</a:t>
            </a:r>
            <a:r>
              <a:rPr lang="es-ES" sz="1400">
                <a:solidFill>
                  <a:schemeClr val="tx1"/>
                </a:solidFill>
              </a:rPr>
              <a:t> un </a:t>
            </a:r>
            <a:r>
              <a:rPr lang="es-ES" sz="1400" err="1">
                <a:solidFill>
                  <a:schemeClr val="tx1"/>
                </a:solidFill>
              </a:rPr>
              <a:t>xupló</a:t>
            </a:r>
            <a:r>
              <a:rPr lang="es-ES" sz="1400">
                <a:solidFill>
                  <a:schemeClr val="tx1"/>
                </a:solidFill>
              </a:rPr>
              <a:t> de </a:t>
            </a:r>
            <a:r>
              <a:rPr lang="es-ES" sz="1400" err="1">
                <a:solidFill>
                  <a:schemeClr val="tx1"/>
                </a:solidFill>
              </a:rPr>
              <a:t>recanvi</a:t>
            </a:r>
            <a:r>
              <a:rPr lang="es-ES" sz="1400">
                <a:solidFill>
                  <a:schemeClr val="tx1"/>
                </a:solidFill>
              </a:rPr>
              <a:t> a </a:t>
            </a:r>
            <a:r>
              <a:rPr lang="es-ES" sz="1400" err="1">
                <a:solidFill>
                  <a:schemeClr val="tx1"/>
                </a:solidFill>
              </a:rPr>
              <a:t>l’escoleta</a:t>
            </a:r>
            <a:r>
              <a:rPr lang="es-ES" sz="1400">
                <a:solidFill>
                  <a:schemeClr val="tx1"/>
                </a:solidFill>
              </a:rPr>
              <a:t>, </a:t>
            </a:r>
            <a:r>
              <a:rPr lang="es-ES" sz="1400" err="1">
                <a:solidFill>
                  <a:schemeClr val="tx1"/>
                </a:solidFill>
              </a:rPr>
              <a:t>mentre</a:t>
            </a:r>
            <a:r>
              <a:rPr lang="es-ES" sz="1400">
                <a:solidFill>
                  <a:schemeClr val="tx1"/>
                </a:solidFill>
              </a:rPr>
              <a:t> el </a:t>
            </a:r>
            <a:r>
              <a:rPr lang="es-ES" sz="1400" err="1">
                <a:solidFill>
                  <a:schemeClr val="tx1"/>
                </a:solidFill>
              </a:rPr>
              <a:t>xiquet</a:t>
            </a:r>
            <a:r>
              <a:rPr lang="es-ES" sz="1400">
                <a:solidFill>
                  <a:schemeClr val="tx1"/>
                </a:solidFill>
              </a:rPr>
              <a:t>/a el </a:t>
            </a:r>
            <a:r>
              <a:rPr lang="es-ES" sz="1400" err="1">
                <a:solidFill>
                  <a:schemeClr val="tx1"/>
                </a:solidFill>
              </a:rPr>
              <a:t>necessite</a:t>
            </a:r>
            <a:endParaRPr lang="es-ES" sz="1400">
              <a:solidFill>
                <a:schemeClr val="tx1"/>
              </a:solidFill>
            </a:endParaRPr>
          </a:p>
          <a:p>
            <a:r>
              <a:rPr lang="es-ES" sz="1400">
                <a:solidFill>
                  <a:schemeClr val="tx1"/>
                </a:solidFill>
              </a:rPr>
              <a:t>  </a:t>
            </a:r>
          </a:p>
          <a:p>
            <a:endParaRPr lang="es-ES" sz="1400"/>
          </a:p>
        </p:txBody>
      </p:sp>
      <p:sp>
        <p:nvSpPr>
          <p:cNvPr id="28" name="27 CuadroTexto"/>
          <p:cNvSpPr txBox="1"/>
          <p:nvPr/>
        </p:nvSpPr>
        <p:spPr>
          <a:xfrm>
            <a:off x="2195736" y="3284984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chemeClr val="tx1"/>
                </a:solidFill>
              </a:rPr>
              <a:t>MALALTIES</a:t>
            </a:r>
          </a:p>
          <a:p>
            <a:pPr>
              <a:buFont typeface="Wingdings" pitchFamily="2" charset="2"/>
              <a:buChar char="Ø"/>
            </a:pPr>
            <a:r>
              <a:rPr lang="es-ES" sz="1400">
                <a:solidFill>
                  <a:schemeClr val="tx1"/>
                </a:solidFill>
              </a:rPr>
              <a:t> </a:t>
            </a:r>
            <a:r>
              <a:rPr lang="es-ES" sz="1400" err="1">
                <a:solidFill>
                  <a:schemeClr val="tx1"/>
                </a:solidFill>
              </a:rPr>
              <a:t>Febre</a:t>
            </a:r>
            <a:r>
              <a:rPr lang="es-ES" sz="1400">
                <a:solidFill>
                  <a:schemeClr val="tx1"/>
                </a:solidFill>
              </a:rPr>
              <a:t>  37’5º</a:t>
            </a:r>
          </a:p>
          <a:p>
            <a:pPr>
              <a:buFont typeface="Wingdings" pitchFamily="2" charset="2"/>
              <a:buChar char="Ø"/>
            </a:pPr>
            <a:r>
              <a:rPr lang="es-ES" sz="1400">
                <a:solidFill>
                  <a:schemeClr val="tx1"/>
                </a:solidFill>
              </a:rPr>
              <a:t>Diarrea i </a:t>
            </a:r>
            <a:r>
              <a:rPr lang="es-ES" sz="1400" err="1">
                <a:solidFill>
                  <a:schemeClr val="tx1"/>
                </a:solidFill>
              </a:rPr>
              <a:t>vòmits</a:t>
            </a:r>
            <a:endParaRPr lang="es-ES" sz="140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altLang="es-ES" sz="1400" err="1">
                <a:solidFill>
                  <a:schemeClr val="tx1"/>
                </a:solidFill>
              </a:rPr>
              <a:t>Infeccions</a:t>
            </a:r>
            <a:r>
              <a:rPr lang="es-ES" altLang="es-ES" sz="1400">
                <a:solidFill>
                  <a:schemeClr val="tx1"/>
                </a:solidFill>
              </a:rPr>
              <a:t> de les </a:t>
            </a:r>
            <a:r>
              <a:rPr lang="es-ES" altLang="es-ES" sz="1400" err="1">
                <a:solidFill>
                  <a:schemeClr val="tx1"/>
                </a:solidFill>
              </a:rPr>
              <a:t>mucoses</a:t>
            </a:r>
            <a:r>
              <a:rPr lang="es-ES" altLang="es-ES" sz="1400">
                <a:solidFill>
                  <a:schemeClr val="tx1"/>
                </a:solidFill>
              </a:rPr>
              <a:t> (conjuntivitis, llagues en la boca).</a:t>
            </a:r>
          </a:p>
          <a:p>
            <a:pPr>
              <a:buFont typeface="Wingdings" pitchFamily="2" charset="2"/>
              <a:buChar char="Ø"/>
            </a:pPr>
            <a:r>
              <a:rPr lang="es-ES" altLang="es-ES" sz="1400">
                <a:solidFill>
                  <a:schemeClr val="tx1"/>
                </a:solidFill>
              </a:rPr>
              <a:t>Faringitis, amigdalitis, otitis, laringitis, bronquitis que afecten a </a:t>
            </a:r>
            <a:r>
              <a:rPr lang="es-ES" altLang="es-ES" sz="1400" err="1">
                <a:solidFill>
                  <a:schemeClr val="tx1"/>
                </a:solidFill>
              </a:rPr>
              <a:t>l'estat</a:t>
            </a:r>
            <a:r>
              <a:rPr lang="es-ES" altLang="es-ES" sz="1400">
                <a:solidFill>
                  <a:schemeClr val="tx1"/>
                </a:solidFill>
              </a:rPr>
              <a:t> general </a:t>
            </a:r>
            <a:r>
              <a:rPr lang="es-ES" altLang="es-ES" sz="1400" err="1">
                <a:solidFill>
                  <a:schemeClr val="tx1"/>
                </a:solidFill>
              </a:rPr>
              <a:t>dels</a:t>
            </a:r>
            <a:r>
              <a:rPr lang="es-ES" altLang="es-ES" sz="1400">
                <a:solidFill>
                  <a:schemeClr val="tx1"/>
                </a:solidFill>
              </a:rPr>
              <a:t> </a:t>
            </a:r>
            <a:r>
              <a:rPr lang="es-ES" altLang="es-ES" sz="1400" err="1">
                <a:solidFill>
                  <a:schemeClr val="tx1"/>
                </a:solidFill>
              </a:rPr>
              <a:t>xiquets</a:t>
            </a:r>
            <a:r>
              <a:rPr lang="es-ES" altLang="es-ES" sz="1400">
                <a:solidFill>
                  <a:schemeClr val="tx1"/>
                </a:solidFill>
              </a:rPr>
              <a:t> i  </a:t>
            </a:r>
            <a:r>
              <a:rPr lang="es-ES" altLang="es-ES" sz="1400" err="1">
                <a:solidFill>
                  <a:schemeClr val="tx1"/>
                </a:solidFill>
              </a:rPr>
              <a:t>xiquetes</a:t>
            </a:r>
            <a:endParaRPr lang="es-ES" altLang="es-ES" sz="140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sz="1400">
                <a:solidFill>
                  <a:schemeClr val="tx1"/>
                </a:solidFill>
              </a:rPr>
              <a:t>I top </a:t>
            </a:r>
            <a:r>
              <a:rPr lang="es-ES" sz="1400" err="1">
                <a:solidFill>
                  <a:schemeClr val="tx1"/>
                </a:solidFill>
              </a:rPr>
              <a:t>tipus</a:t>
            </a:r>
            <a:r>
              <a:rPr lang="es-ES" sz="1400">
                <a:solidFill>
                  <a:schemeClr val="tx1"/>
                </a:solidFill>
              </a:rPr>
              <a:t> de </a:t>
            </a:r>
            <a:r>
              <a:rPr lang="es-ES" sz="1400" err="1">
                <a:solidFill>
                  <a:schemeClr val="tx1"/>
                </a:solidFill>
              </a:rPr>
              <a:t>malalties</a:t>
            </a:r>
            <a:r>
              <a:rPr lang="es-ES" sz="1400">
                <a:solidFill>
                  <a:schemeClr val="tx1"/>
                </a:solidFill>
              </a:rPr>
              <a:t> </a:t>
            </a:r>
            <a:r>
              <a:rPr lang="es-ES" sz="1400" err="1">
                <a:solidFill>
                  <a:schemeClr val="tx1"/>
                </a:solidFill>
              </a:rPr>
              <a:t>contagioses</a:t>
            </a:r>
            <a:endParaRPr lang="es-ES" sz="140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s-ES" sz="110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s-ES" sz="1100">
              <a:solidFill>
                <a:schemeClr val="tx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195736" y="1066919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chemeClr val="tx1"/>
                </a:solidFill>
              </a:rPr>
              <a:t>ALIMENTS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es-ES" sz="1400">
                <a:solidFill>
                  <a:schemeClr val="tx1"/>
                </a:solidFill>
              </a:rPr>
              <a:t>No es poden portar </a:t>
            </a:r>
            <a:r>
              <a:rPr lang="es-ES" sz="1400" err="1">
                <a:solidFill>
                  <a:schemeClr val="tx1"/>
                </a:solidFill>
              </a:rPr>
              <a:t>aliments</a:t>
            </a:r>
            <a:r>
              <a:rPr lang="es-ES" sz="1400">
                <a:solidFill>
                  <a:schemeClr val="tx1"/>
                </a:solidFill>
              </a:rPr>
              <a:t> de casa. </a:t>
            </a:r>
          </a:p>
          <a:p>
            <a:pPr marL="228600" indent="-228600"/>
            <a:endParaRPr lang="es-ES" sz="1400">
              <a:solidFill>
                <a:schemeClr val="tx1"/>
              </a:solidFill>
            </a:endParaRPr>
          </a:p>
        </p:txBody>
      </p:sp>
      <p:pic>
        <p:nvPicPr>
          <p:cNvPr id="13" name="12 Imagen" descr="escudo_alzira-pie-680x2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6165304"/>
            <a:ext cx="1512168" cy="47106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691222" y="332656"/>
            <a:ext cx="572785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s-E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D42CB8"/>
                </a:solidFill>
                <a:latin typeface="Arial Rounded MT Bold" panose="020F0704030504030204" pitchFamily="34" charset="0"/>
              </a:rPr>
              <a:t>NORMES BÀSIQUES DE SALUT</a:t>
            </a:r>
          </a:p>
        </p:txBody>
      </p:sp>
      <p:pic>
        <p:nvPicPr>
          <p:cNvPr id="16" name="15 Imagen" descr="logotipo EIM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328" y="5949280"/>
            <a:ext cx="1152128" cy="648072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1192</Words>
  <Application>Microsoft Office PowerPoint</Application>
  <PresentationFormat>Presentación en pantalla (4:3)</PresentationFormat>
  <Paragraphs>366</Paragraphs>
  <Slides>21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Integral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Mª Ángeles</dc:creator>
  <cp:lastModifiedBy>lidias</cp:lastModifiedBy>
  <cp:revision>8</cp:revision>
  <cp:lastPrinted>2017-06-25T09:38:22Z</cp:lastPrinted>
  <dcterms:created xsi:type="dcterms:W3CDTF">2009-06-26T19:15:55Z</dcterms:created>
  <dcterms:modified xsi:type="dcterms:W3CDTF">2026-03-12T12:25:58Z</dcterms:modified>
</cp:coreProperties>
</file>